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7"/>
  </p:notesMasterIdLst>
  <p:sldIdLst>
    <p:sldId id="257" r:id="rId2"/>
    <p:sldId id="332" r:id="rId3"/>
    <p:sldId id="333" r:id="rId4"/>
    <p:sldId id="334" r:id="rId5"/>
    <p:sldId id="335" r:id="rId6"/>
    <p:sldId id="336" r:id="rId7"/>
    <p:sldId id="337" r:id="rId8"/>
    <p:sldId id="338"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7" r:id="rId27"/>
    <p:sldId id="275" r:id="rId28"/>
    <p:sldId id="276" r:id="rId29"/>
    <p:sldId id="278" r:id="rId30"/>
    <p:sldId id="279" r:id="rId31"/>
    <p:sldId id="280" r:id="rId32"/>
    <p:sldId id="281" r:id="rId33"/>
    <p:sldId id="282" r:id="rId34"/>
    <p:sldId id="283" r:id="rId35"/>
    <p:sldId id="284" r:id="rId36"/>
    <p:sldId id="285" r:id="rId37"/>
    <p:sldId id="286" r:id="rId38"/>
    <p:sldId id="287" r:id="rId39"/>
    <p:sldId id="289" r:id="rId40"/>
    <p:sldId id="290" r:id="rId41"/>
    <p:sldId id="315" r:id="rId42"/>
    <p:sldId id="291" r:id="rId43"/>
    <p:sldId id="292" r:id="rId44"/>
    <p:sldId id="293" r:id="rId45"/>
    <p:sldId id="294" r:id="rId46"/>
    <p:sldId id="295" r:id="rId47"/>
    <p:sldId id="296" r:id="rId48"/>
    <p:sldId id="297" r:id="rId49"/>
    <p:sldId id="316" r:id="rId50"/>
    <p:sldId id="318" r:id="rId51"/>
    <p:sldId id="317" r:id="rId52"/>
    <p:sldId id="319" r:id="rId53"/>
    <p:sldId id="320" r:id="rId54"/>
    <p:sldId id="321" r:id="rId55"/>
    <p:sldId id="322" r:id="rId56"/>
    <p:sldId id="323" r:id="rId57"/>
    <p:sldId id="324" r:id="rId58"/>
    <p:sldId id="325" r:id="rId59"/>
    <p:sldId id="326" r:id="rId60"/>
    <p:sldId id="327" r:id="rId61"/>
    <p:sldId id="328" r:id="rId62"/>
    <p:sldId id="330" r:id="rId63"/>
    <p:sldId id="331"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 id="310" r:id="rId77"/>
    <p:sldId id="311" r:id="rId78"/>
    <p:sldId id="312" r:id="rId79"/>
    <p:sldId id="313" r:id="rId80"/>
    <p:sldId id="314" r:id="rId81"/>
    <p:sldId id="339" r:id="rId82"/>
    <p:sldId id="341" r:id="rId83"/>
    <p:sldId id="340" r:id="rId84"/>
    <p:sldId id="342" r:id="rId85"/>
    <p:sldId id="343" r:id="rId86"/>
    <p:sldId id="344" r:id="rId87"/>
    <p:sldId id="345" r:id="rId88"/>
    <p:sldId id="346" r:id="rId89"/>
    <p:sldId id="1806" r:id="rId90"/>
    <p:sldId id="1807" r:id="rId91"/>
    <p:sldId id="1808" r:id="rId92"/>
    <p:sldId id="1809" r:id="rId93"/>
    <p:sldId id="1810" r:id="rId94"/>
    <p:sldId id="1811" r:id="rId95"/>
    <p:sldId id="1812" r:id="rId96"/>
    <p:sldId id="1813" r:id="rId97"/>
    <p:sldId id="1814" r:id="rId98"/>
    <p:sldId id="1815" r:id="rId99"/>
    <p:sldId id="1816" r:id="rId100"/>
    <p:sldId id="1817" r:id="rId101"/>
    <p:sldId id="1818" r:id="rId102"/>
    <p:sldId id="1819" r:id="rId103"/>
    <p:sldId id="1820" r:id="rId104"/>
    <p:sldId id="1821" r:id="rId105"/>
    <p:sldId id="1822" r:id="rId106"/>
    <p:sldId id="1823" r:id="rId107"/>
    <p:sldId id="1824" r:id="rId108"/>
    <p:sldId id="1825" r:id="rId109"/>
    <p:sldId id="1826" r:id="rId110"/>
    <p:sldId id="1827" r:id="rId111"/>
    <p:sldId id="1828" r:id="rId112"/>
    <p:sldId id="1829" r:id="rId113"/>
    <p:sldId id="1830" r:id="rId114"/>
    <p:sldId id="1831" r:id="rId115"/>
    <p:sldId id="1832" r:id="rId116"/>
    <p:sldId id="1833" r:id="rId117"/>
    <p:sldId id="1834" r:id="rId118"/>
    <p:sldId id="1835" r:id="rId119"/>
    <p:sldId id="1836" r:id="rId120"/>
    <p:sldId id="1837" r:id="rId121"/>
    <p:sldId id="1838" r:id="rId122"/>
    <p:sldId id="1839" r:id="rId123"/>
    <p:sldId id="1840" r:id="rId124"/>
    <p:sldId id="1841" r:id="rId125"/>
    <p:sldId id="1842" r:id="rId126"/>
    <p:sldId id="1843" r:id="rId127"/>
    <p:sldId id="1844" r:id="rId128"/>
    <p:sldId id="1845" r:id="rId129"/>
    <p:sldId id="1846" r:id="rId130"/>
    <p:sldId id="1847" r:id="rId131"/>
    <p:sldId id="1848" r:id="rId132"/>
    <p:sldId id="1849" r:id="rId133"/>
    <p:sldId id="1850" r:id="rId134"/>
    <p:sldId id="1851" r:id="rId135"/>
    <p:sldId id="1852" r:id="rId136"/>
    <p:sldId id="1853" r:id="rId137"/>
    <p:sldId id="1854" r:id="rId138"/>
    <p:sldId id="1855" r:id="rId139"/>
    <p:sldId id="1857" r:id="rId140"/>
    <p:sldId id="1858" r:id="rId141"/>
    <p:sldId id="1859" r:id="rId142"/>
    <p:sldId id="1860" r:id="rId143"/>
    <p:sldId id="1861" r:id="rId144"/>
    <p:sldId id="1862" r:id="rId145"/>
    <p:sldId id="1863" r:id="rId146"/>
    <p:sldId id="1864" r:id="rId147"/>
    <p:sldId id="1865" r:id="rId148"/>
    <p:sldId id="1866" r:id="rId149"/>
    <p:sldId id="1867" r:id="rId150"/>
    <p:sldId id="1868" r:id="rId151"/>
    <p:sldId id="1869" r:id="rId152"/>
    <p:sldId id="1870" r:id="rId153"/>
    <p:sldId id="1871" r:id="rId154"/>
    <p:sldId id="1872" r:id="rId155"/>
    <p:sldId id="1873" r:id="rId156"/>
    <p:sldId id="1874" r:id="rId157"/>
    <p:sldId id="1875" r:id="rId158"/>
    <p:sldId id="1876" r:id="rId159"/>
    <p:sldId id="1877" r:id="rId160"/>
    <p:sldId id="1879" r:id="rId161"/>
    <p:sldId id="1880" r:id="rId162"/>
    <p:sldId id="1897" r:id="rId163"/>
    <p:sldId id="347" r:id="rId164"/>
    <p:sldId id="348" r:id="rId165"/>
    <p:sldId id="349" r:id="rId166"/>
    <p:sldId id="350" r:id="rId167"/>
    <p:sldId id="351" r:id="rId168"/>
    <p:sldId id="352" r:id="rId169"/>
    <p:sldId id="353" r:id="rId170"/>
    <p:sldId id="354" r:id="rId171"/>
    <p:sldId id="355" r:id="rId172"/>
    <p:sldId id="356" r:id="rId173"/>
    <p:sldId id="357" r:id="rId174"/>
    <p:sldId id="358" r:id="rId175"/>
    <p:sldId id="361" r:id="rId176"/>
    <p:sldId id="359" r:id="rId177"/>
    <p:sldId id="360" r:id="rId178"/>
    <p:sldId id="362" r:id="rId179"/>
    <p:sldId id="363" r:id="rId180"/>
    <p:sldId id="364" r:id="rId181"/>
    <p:sldId id="365" r:id="rId182"/>
    <p:sldId id="366" r:id="rId183"/>
    <p:sldId id="453" r:id="rId184"/>
    <p:sldId id="369" r:id="rId185"/>
    <p:sldId id="370" r:id="rId186"/>
    <p:sldId id="367" r:id="rId187"/>
    <p:sldId id="368" r:id="rId188"/>
    <p:sldId id="1891" r:id="rId189"/>
    <p:sldId id="1892" r:id="rId190"/>
    <p:sldId id="1893" r:id="rId191"/>
    <p:sldId id="1894" r:id="rId192"/>
    <p:sldId id="1895" r:id="rId193"/>
    <p:sldId id="1896" r:id="rId194"/>
    <p:sldId id="454" r:id="rId195"/>
    <p:sldId id="460" r:id="rId196"/>
    <p:sldId id="461" r:id="rId197"/>
    <p:sldId id="455" r:id="rId198"/>
    <p:sldId id="456" r:id="rId199"/>
    <p:sldId id="457" r:id="rId200"/>
    <p:sldId id="458" r:id="rId201"/>
    <p:sldId id="459" r:id="rId202"/>
    <p:sldId id="465" r:id="rId203"/>
    <p:sldId id="462" r:id="rId204"/>
    <p:sldId id="463" r:id="rId205"/>
    <p:sldId id="464" r:id="rId206"/>
    <p:sldId id="1881" r:id="rId207"/>
    <p:sldId id="1883" r:id="rId208"/>
    <p:sldId id="1884" r:id="rId209"/>
    <p:sldId id="1885" r:id="rId210"/>
    <p:sldId id="1886" r:id="rId211"/>
    <p:sldId id="1887" r:id="rId212"/>
    <p:sldId id="1888" r:id="rId213"/>
    <p:sldId id="1889" r:id="rId214"/>
    <p:sldId id="1890" r:id="rId215"/>
    <p:sldId id="1882" r:id="rId2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7572"/>
    <p:restoredTop sz="96820"/>
  </p:normalViewPr>
  <p:slideViewPr>
    <p:cSldViewPr snapToGrid="0" snapToObjects="1">
      <p:cViewPr varScale="1">
        <p:scale>
          <a:sx n="62" d="100"/>
          <a:sy n="62" d="100"/>
        </p:scale>
        <p:origin x="232"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notesMaster" Target="notesMasters/notesMaster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05149A-6E96-CE4F-8D17-DF116A1479CA}" type="datetimeFigureOut">
              <a:rPr lang="it-IT" smtClean="0"/>
              <a:t>24/10/26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it-IT"/>
              <a:t>Modifica gli stili del testo dello schema
Secondo livello
Terzo livello
Quarto livello
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DAF2A-3A49-264F-AF00-DF632208FC6F}" type="slidenum">
              <a:rPr lang="it-IT" smtClean="0"/>
              <a:t>‹N›</a:t>
            </a:fld>
            <a:endParaRPr lang="it-IT"/>
          </a:p>
        </p:txBody>
      </p:sp>
    </p:spTree>
    <p:extLst>
      <p:ext uri="{BB962C8B-B14F-4D97-AF65-F5344CB8AC3E}">
        <p14:creationId xmlns:p14="http://schemas.microsoft.com/office/powerpoint/2010/main" val="262763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43"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61444" name="Segnaposto numero diapositiva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57C8167-FDC7-4D79-A654-FA5F3083D5E5}" type="slidenum">
              <a:rPr lang="it-IT" altLang="it-IT"/>
              <a:pPr>
                <a:spcBef>
                  <a:spcPct val="0"/>
                </a:spcBef>
              </a:pPr>
              <a:t>143</a:t>
            </a:fld>
            <a:endParaRPr lang="it-IT" altLang="it-IT"/>
          </a:p>
        </p:txBody>
      </p:sp>
    </p:spTree>
    <p:extLst>
      <p:ext uri="{BB962C8B-B14F-4D97-AF65-F5344CB8AC3E}">
        <p14:creationId xmlns:p14="http://schemas.microsoft.com/office/powerpoint/2010/main" val="2203328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Modifica gli stili del testo dello schema
Secondo livello
Terzo livello
Quarto livello
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10/24/26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www.adrcorsi.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domiciliodigitale.gov.it/"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9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10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11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13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3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13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jpeg"/></Relationships>
</file>

<file path=ppt/slides/_rels/slide14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14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5" Type="http://schemas.openxmlformats.org/officeDocument/2006/relationships/image" Target="../media/image137.png"/><Relationship Id="rId4" Type="http://schemas.openxmlformats.org/officeDocument/2006/relationships/image" Target="../media/image136.png"/></Relationships>
</file>

<file path=ppt/slides/_rels/slide14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png"/><Relationship Id="rId1" Type="http://schemas.openxmlformats.org/officeDocument/2006/relationships/slideLayout" Target="../slideLayouts/slideLayout7.xml"/><Relationship Id="rId4" Type="http://schemas.openxmlformats.org/officeDocument/2006/relationships/image" Target="../media/image140.jpeg"/></Relationships>
</file>

<file path=ppt/slides/_rels/slide14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62.gif"/><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169.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5.jpg"/></Relationships>
</file>

<file path=ppt/slides/_rels/slide186.xml.rels><?xml version="1.0" encoding="UTF-8" standalone="yes"?>
<Relationships xmlns="http://schemas.openxmlformats.org/package/2006/relationships"><Relationship Id="rId2" Type="http://schemas.openxmlformats.org/officeDocument/2006/relationships/image" Target="../media/image176.jp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jp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81.jp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82.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9E68811B-9A80-E94A-A946-5BD2D755A7B0}"/>
              </a:ext>
            </a:extLst>
          </p:cNvPr>
          <p:cNvPicPr>
            <a:picLocks noChangeAspect="1"/>
          </p:cNvPicPr>
          <p:nvPr/>
        </p:nvPicPr>
        <p:blipFill>
          <a:blip r:embed="rId2"/>
          <a:stretch>
            <a:fillRect/>
          </a:stretch>
        </p:blipFill>
        <p:spPr>
          <a:xfrm>
            <a:off x="6054571" y="0"/>
            <a:ext cx="5042175" cy="4035491"/>
          </a:xfrm>
          <a:prstGeom prst="rect">
            <a:avLst/>
          </a:prstGeom>
        </p:spPr>
      </p:pic>
      <p:pic>
        <p:nvPicPr>
          <p:cNvPr id="6" name="Immagine 5">
            <a:extLst>
              <a:ext uri="{FF2B5EF4-FFF2-40B4-BE49-F238E27FC236}">
                <a16:creationId xmlns:a16="http://schemas.microsoft.com/office/drawing/2014/main" id="{DCEF352B-4C49-C740-A86B-6B064D6E7096}"/>
              </a:ext>
            </a:extLst>
          </p:cNvPr>
          <p:cNvPicPr>
            <a:picLocks noChangeAspect="1"/>
          </p:cNvPicPr>
          <p:nvPr/>
        </p:nvPicPr>
        <p:blipFill>
          <a:blip r:embed="rId3"/>
          <a:stretch>
            <a:fillRect/>
          </a:stretch>
        </p:blipFill>
        <p:spPr>
          <a:xfrm>
            <a:off x="1238596" y="181996"/>
            <a:ext cx="4815975" cy="3853495"/>
          </a:xfrm>
          <a:prstGeom prst="rect">
            <a:avLst/>
          </a:prstGeom>
        </p:spPr>
      </p:pic>
      <p:sp>
        <p:nvSpPr>
          <p:cNvPr id="3" name="Segnaposto contenuto 2">
            <a:extLst>
              <a:ext uri="{FF2B5EF4-FFF2-40B4-BE49-F238E27FC236}">
                <a16:creationId xmlns:a16="http://schemas.microsoft.com/office/drawing/2014/main" id="{3C3D8057-FB6B-5E4C-8116-E3F7473947EA}"/>
              </a:ext>
            </a:extLst>
          </p:cNvPr>
          <p:cNvSpPr>
            <a:spLocks noGrp="1"/>
          </p:cNvSpPr>
          <p:nvPr>
            <p:ph idx="1"/>
          </p:nvPr>
        </p:nvSpPr>
        <p:spPr>
          <a:xfrm>
            <a:off x="1330036" y="4092787"/>
            <a:ext cx="9487190" cy="2316325"/>
          </a:xfrm>
        </p:spPr>
        <p:txBody>
          <a:bodyPr>
            <a:normAutofit fontScale="85000" lnSpcReduction="20000"/>
          </a:bodyPr>
          <a:lstStyle/>
          <a:p>
            <a:pPr marL="0" indent="0" algn="ctr">
              <a:buNone/>
            </a:pPr>
            <a:r>
              <a:rPr lang="it-IT" sz="6000" dirty="0">
                <a:solidFill>
                  <a:srgbClr val="00FA00"/>
                </a:solidFill>
              </a:rPr>
              <a:t>ARGOMENTI SCELTI PER CORSO RINNOVO CQC </a:t>
            </a:r>
          </a:p>
          <a:p>
            <a:pPr marL="0" indent="0" algn="ctr">
              <a:buNone/>
            </a:pPr>
            <a:r>
              <a:rPr lang="it-IT" sz="3000" b="1" dirty="0">
                <a:hlinkClick r:id="rId4">
                  <a:extLst>
                    <a:ext uri="{A12FA001-AC4F-418D-AE19-62706E023703}">
                      <ahyp:hlinkClr xmlns:ahyp="http://schemas.microsoft.com/office/drawing/2018/hyperlinkcolor" val="tx"/>
                    </a:ext>
                  </a:extLst>
                </a:hlinkClick>
              </a:rPr>
              <a:t>WWW.ADRCORSI.COM</a:t>
            </a:r>
            <a:endParaRPr lang="it-IT" sz="3000" b="1" dirty="0"/>
          </a:p>
          <a:p>
            <a:pPr marL="0" indent="0" algn="ctr">
              <a:buNone/>
            </a:pPr>
            <a:r>
              <a:rPr lang="it-IT" sz="2000" b="1" dirty="0"/>
              <a:t>LIBRO IN VENDITA SU AMAZON</a:t>
            </a:r>
          </a:p>
        </p:txBody>
      </p:sp>
      <p:sp>
        <p:nvSpPr>
          <p:cNvPr id="4" name="CasellaDiTesto 3">
            <a:extLst>
              <a:ext uri="{FF2B5EF4-FFF2-40B4-BE49-F238E27FC236}">
                <a16:creationId xmlns:a16="http://schemas.microsoft.com/office/drawing/2014/main" id="{0CBEDB01-3813-2E4E-A050-D662497FF3D5}"/>
              </a:ext>
            </a:extLst>
          </p:cNvPr>
          <p:cNvSpPr txBox="1"/>
          <p:nvPr/>
        </p:nvSpPr>
        <p:spPr>
          <a:xfrm>
            <a:off x="313382" y="5350625"/>
            <a:ext cx="2735044" cy="646331"/>
          </a:xfrm>
          <a:prstGeom prst="rect">
            <a:avLst/>
          </a:prstGeom>
          <a:noFill/>
        </p:spPr>
        <p:txBody>
          <a:bodyPr wrap="none" rtlCol="0">
            <a:spAutoFit/>
          </a:bodyPr>
          <a:lstStyle/>
          <a:p>
            <a:r>
              <a:rPr lang="it-IT" dirty="0"/>
              <a:t>AUTORE: DAVIDE CLAUDIO </a:t>
            </a:r>
          </a:p>
          <a:p>
            <a:r>
              <a:rPr lang="it-IT" dirty="0"/>
              <a:t>FRANCESCO AUFIERO </a:t>
            </a:r>
          </a:p>
        </p:txBody>
      </p:sp>
      <p:sp>
        <p:nvSpPr>
          <p:cNvPr id="2" name="Rettangolo 1">
            <a:extLst>
              <a:ext uri="{FF2B5EF4-FFF2-40B4-BE49-F238E27FC236}">
                <a16:creationId xmlns:a16="http://schemas.microsoft.com/office/drawing/2014/main" id="{E9F08585-64DC-E747-924C-1094F79F4A4F}"/>
              </a:ext>
            </a:extLst>
          </p:cNvPr>
          <p:cNvSpPr/>
          <p:nvPr/>
        </p:nvSpPr>
        <p:spPr>
          <a:xfrm>
            <a:off x="1680904" y="-861180"/>
            <a:ext cx="7983276" cy="547842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35000" b="1" dirty="0">
                <a:ln/>
                <a:solidFill>
                  <a:schemeClr val="accent3"/>
                </a:solidFill>
                <a:effectLst>
                  <a:glow rad="139700">
                    <a:schemeClr val="accent1">
                      <a:satMod val="175000"/>
                      <a:alpha val="40000"/>
                    </a:schemeClr>
                  </a:glow>
                </a:effectLst>
              </a:rPr>
              <a:t>CQC</a:t>
            </a:r>
          </a:p>
        </p:txBody>
      </p:sp>
    </p:spTree>
    <p:extLst>
      <p:ext uri="{BB962C8B-B14F-4D97-AF65-F5344CB8AC3E}">
        <p14:creationId xmlns:p14="http://schemas.microsoft.com/office/powerpoint/2010/main" val="3209951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3" name="Segnaposto contenuto 2">
            <a:extLst>
              <a:ext uri="{FF2B5EF4-FFF2-40B4-BE49-F238E27FC236}">
                <a16:creationId xmlns:a16="http://schemas.microsoft.com/office/drawing/2014/main" id="{69B9EF5B-95B0-AA47-AE5A-53401B7C7191}"/>
              </a:ext>
            </a:extLst>
          </p:cNvPr>
          <p:cNvSpPr>
            <a:spLocks noGrp="1"/>
          </p:cNvSpPr>
          <p:nvPr>
            <p:ph idx="1"/>
          </p:nvPr>
        </p:nvSpPr>
        <p:spPr>
          <a:xfrm>
            <a:off x="461473" y="2142067"/>
            <a:ext cx="11451364" cy="4258733"/>
          </a:xfrm>
        </p:spPr>
        <p:txBody>
          <a:bodyPr>
            <a:noAutofit/>
          </a:bodyPr>
          <a:lstStyle/>
          <a:p>
            <a:r>
              <a:rPr lang="it-IT" sz="2800" dirty="0"/>
              <a:t>la cui velocità massima autorizzata per costruzione non supera i 45 km/h ( NOTA: non si applica ai trasporti eccezionali</a:t>
            </a:r>
          </a:p>
          <a:p>
            <a:r>
              <a:rPr lang="it-IT" sz="2800" dirty="0"/>
              <a:t>delle forze armate, della protezione civile, del corpo nazionale dei Vigili del Fuoco, delle Forze di Polizia </a:t>
            </a:r>
          </a:p>
          <a:p>
            <a:r>
              <a:rPr lang="it-IT" sz="2800" dirty="0"/>
              <a:t>sottoposti  a  prove  su  strada  a  fini  di  perfezionamento  tecnico,  riparazione  o  manutenzione, compresa  anche  la  visita  di  revisione  periodica,  si  applica  anche  per  prove  su  strada  per il miglioramento tecnico del mezzo (o dei suoi componenti) e per i veicoli che possono dimostrare di avere necessità di raggiungere officine di riparazione o di manutenzione, anche se non immatricolati e dotati di targa di prova;</a:t>
            </a:r>
          </a:p>
        </p:txBody>
      </p:sp>
    </p:spTree>
    <p:extLst>
      <p:ext uri="{BB962C8B-B14F-4D97-AF65-F5344CB8AC3E}">
        <p14:creationId xmlns:p14="http://schemas.microsoft.com/office/powerpoint/2010/main" val="405283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5" name="Segnaposto contenuto 4">
            <a:extLst>
              <a:ext uri="{FF2B5EF4-FFF2-40B4-BE49-F238E27FC236}">
                <a16:creationId xmlns:a16="http://schemas.microsoft.com/office/drawing/2014/main" id="{7C94D831-FAE8-2F4A-902B-891F58664190}"/>
              </a:ext>
            </a:extLst>
          </p:cNvPr>
          <p:cNvSpPr>
            <a:spLocks noGrp="1"/>
          </p:cNvSpPr>
          <p:nvPr>
            <p:ph idx="1"/>
          </p:nvPr>
        </p:nvSpPr>
        <p:spPr>
          <a:xfrm>
            <a:off x="282011" y="1595849"/>
            <a:ext cx="11776105" cy="4958775"/>
          </a:xfrm>
        </p:spPr>
        <p:txBody>
          <a:bodyPr>
            <a:noAutofit/>
          </a:bodyPr>
          <a:lstStyle/>
          <a:p>
            <a:r>
              <a:rPr lang="it-IT" sz="2800" dirty="0"/>
              <a:t>nuovi o trasformati o riparati o adattati non ancora messi in circolazione, compresi quelli non ancora immatricolati che circolano con targa di prova</a:t>
            </a:r>
          </a:p>
          <a:p>
            <a:r>
              <a:rPr lang="it-IT" sz="2800" dirty="0"/>
              <a:t>per i quali è necessaria una patente di categoria D/D1/D1E/D guidati senza passeggeri dal personale di manutenzione verso o da un centro di manutenzione ubicato in prossimità della più vicina sede di manutenzione ;</a:t>
            </a:r>
          </a:p>
          <a:p>
            <a:r>
              <a:rPr lang="it-IT" sz="2800" dirty="0"/>
              <a:t>utilizzati per il trasporto di aiuti umanitari;</a:t>
            </a:r>
          </a:p>
          <a:p>
            <a:r>
              <a:rPr lang="it-IT" sz="2800" dirty="0"/>
              <a:t>in servizio di emergenza ;</a:t>
            </a:r>
          </a:p>
        </p:txBody>
      </p:sp>
    </p:spTree>
    <p:extLst>
      <p:ext uri="{BB962C8B-B14F-4D97-AF65-F5344CB8AC3E}">
        <p14:creationId xmlns:p14="http://schemas.microsoft.com/office/powerpoint/2010/main" val="1008559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5" name="Segnaposto contenuto 4">
            <a:extLst>
              <a:ext uri="{FF2B5EF4-FFF2-40B4-BE49-F238E27FC236}">
                <a16:creationId xmlns:a16="http://schemas.microsoft.com/office/drawing/2014/main" id="{7C94D831-FAE8-2F4A-902B-891F58664190}"/>
              </a:ext>
            </a:extLst>
          </p:cNvPr>
          <p:cNvSpPr>
            <a:spLocks noGrp="1"/>
          </p:cNvSpPr>
          <p:nvPr>
            <p:ph idx="1"/>
          </p:nvPr>
        </p:nvSpPr>
        <p:spPr>
          <a:xfrm>
            <a:off x="282011" y="1595849"/>
            <a:ext cx="11776105" cy="4958775"/>
          </a:xfrm>
        </p:spPr>
        <p:txBody>
          <a:bodyPr>
            <a:noAutofit/>
          </a:bodyPr>
          <a:lstStyle/>
          <a:p>
            <a:r>
              <a:rPr lang="it-IT" sz="2800" dirty="0"/>
              <a:t>utilizzati per esercitazioni di guida o nel corso degli esami ai fini del conseguimento della patente o della CQC, a condizione che il conducente sia accompagnato da istruttore di guida o da un’altra persona titolare della CQC;</a:t>
            </a:r>
          </a:p>
          <a:p>
            <a:r>
              <a:rPr lang="it-IT" sz="2800" dirty="0"/>
              <a:t>che operano in zone rurali per approvvigionare l’impresa stessa del conducente, quindi niente trasporti commerciali, il trasporto deve essere occasionale (non inquadrato come  autista)  e  non  deve  compromettere  la  sicurezza  stradale,  il  conducente  non deve essere sotto contratto di autista, il trasporto non deve essere l’attività principale dell’impresa  ed  inoltre  il  trasporto  non  può  essere  eccezionale,  quindi  ad  esempio non rientra nella deroga il trasporto di cavalli fino a 4,30 metri di altezza e neanche il trasporto commerciale di farina. Non vi è una definizione di "rurale" e di "occasionale";</a:t>
            </a:r>
          </a:p>
        </p:txBody>
      </p:sp>
    </p:spTree>
    <p:extLst>
      <p:ext uri="{BB962C8B-B14F-4D97-AF65-F5344CB8AC3E}">
        <p14:creationId xmlns:p14="http://schemas.microsoft.com/office/powerpoint/2010/main" val="1314114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5" name="Segnaposto contenuto 4">
            <a:extLst>
              <a:ext uri="{FF2B5EF4-FFF2-40B4-BE49-F238E27FC236}">
                <a16:creationId xmlns:a16="http://schemas.microsoft.com/office/drawing/2014/main" id="{7C94D831-FAE8-2F4A-902B-891F58664190}"/>
              </a:ext>
            </a:extLst>
          </p:cNvPr>
          <p:cNvSpPr>
            <a:spLocks noGrp="1"/>
          </p:cNvSpPr>
          <p:nvPr>
            <p:ph idx="1"/>
          </p:nvPr>
        </p:nvSpPr>
        <p:spPr>
          <a:xfrm>
            <a:off x="282011" y="1595849"/>
            <a:ext cx="11776105" cy="4958775"/>
          </a:xfrm>
        </p:spPr>
        <p:txBody>
          <a:bodyPr>
            <a:noAutofit/>
          </a:bodyPr>
          <a:lstStyle/>
          <a:p>
            <a:r>
              <a:rPr lang="it-IT" sz="2800" dirty="0"/>
              <a:t>utilizzati o noleggiati senza conducente da imprese agricole, orticole, forestali, di allevamento o di pesca per il trasporto di merci nell’ambito della loro attività di impresa (il veicolo deve essere immatricolato ad uso proprio ovvero acquisito in locazione) , salvo quando la guida non rientri nell’attività principale del conducente o superi la distanza di 50 km dal luogo in cui si trova l’impresa proprietaria del veicolo o che l’ha preso a noleggio o in leasing</a:t>
            </a:r>
          </a:p>
          <a:p>
            <a:endParaRPr lang="it-IT" sz="2800" dirty="0"/>
          </a:p>
        </p:txBody>
      </p:sp>
    </p:spTree>
    <p:extLst>
      <p:ext uri="{BB962C8B-B14F-4D97-AF65-F5344CB8AC3E}">
        <p14:creationId xmlns:p14="http://schemas.microsoft.com/office/powerpoint/2010/main" val="1581015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5" name="Segnaposto contenuto 4">
            <a:extLst>
              <a:ext uri="{FF2B5EF4-FFF2-40B4-BE49-F238E27FC236}">
                <a16:creationId xmlns:a16="http://schemas.microsoft.com/office/drawing/2014/main" id="{7C94D831-FAE8-2F4A-902B-891F58664190}"/>
              </a:ext>
            </a:extLst>
          </p:cNvPr>
          <p:cNvSpPr>
            <a:spLocks noGrp="1"/>
          </p:cNvSpPr>
          <p:nvPr>
            <p:ph idx="1"/>
          </p:nvPr>
        </p:nvSpPr>
        <p:spPr>
          <a:xfrm>
            <a:off x="282011" y="1595849"/>
            <a:ext cx="11776105" cy="4958775"/>
          </a:xfrm>
        </p:spPr>
        <p:txBody>
          <a:bodyPr>
            <a:noAutofit/>
          </a:bodyPr>
          <a:lstStyle/>
          <a:p>
            <a:r>
              <a:rPr lang="it-IT" sz="2800" dirty="0"/>
              <a:t>che trasportano materiale o attrezzature o macchinari, utilizzati direttamente dal conducente nell’esercizio della propria attività come i materiali da costruzione o cavi, a condizione  che  il  conducente  non  sia  stato  assunto  come  autista  e/o  la  guida  costituisca  l’attività  principale  (l’attività  di  guida  non  deve  superare  il  30%  del  lavoro mensile), è anche necessario che il trasporto non venga eseguito con un veicolo eccezionale o in condizioni di eccezionalità quindi niente mezzo d'opera (vedi circolare 300/A/6220/20/111/2/2 dal 04-09-2020) – vedi anche Corte di Giustizia Europea sentenza  del  17-03-2005  causa  C-128/04.  Si  può  estendere  questa  deroga  ai  veicoli  ad uso  speciale  che  rispecchiano  i  vincoli  prima  citati  (circolare  Ministero  dell'Interno 300/1/6220/20/111/2/2 </a:t>
            </a:r>
            <a:r>
              <a:rPr lang="it-IT" sz="2800" dirty="0" err="1"/>
              <a:t>deò</a:t>
            </a:r>
            <a:r>
              <a:rPr lang="it-IT" sz="2800" dirty="0"/>
              <a:t> 4 settembre 2020);</a:t>
            </a:r>
          </a:p>
        </p:txBody>
      </p:sp>
    </p:spTree>
    <p:extLst>
      <p:ext uri="{BB962C8B-B14F-4D97-AF65-F5344CB8AC3E}">
        <p14:creationId xmlns:p14="http://schemas.microsoft.com/office/powerpoint/2010/main" val="1020837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3B5463-F4DB-E342-BCB5-88DF8CED1484}"/>
              </a:ext>
            </a:extLst>
          </p:cNvPr>
          <p:cNvSpPr>
            <a:spLocks noGrp="1"/>
          </p:cNvSpPr>
          <p:nvPr>
            <p:ph type="title"/>
          </p:nvPr>
        </p:nvSpPr>
        <p:spPr>
          <a:xfrm>
            <a:off x="591798" y="139582"/>
            <a:ext cx="10131425" cy="1456267"/>
          </a:xfrm>
        </p:spPr>
        <p:txBody>
          <a:bodyPr>
            <a:noAutofit/>
          </a:bodyPr>
          <a:lstStyle/>
          <a:p>
            <a:r>
              <a:rPr lang="it-IT" sz="9600" b="1" dirty="0">
                <a:solidFill>
                  <a:srgbClr val="FFFF00"/>
                </a:solidFill>
                <a:latin typeface="+mn-lt"/>
              </a:rPr>
              <a:t>ESENTI CQC</a:t>
            </a:r>
          </a:p>
        </p:txBody>
      </p:sp>
      <p:sp>
        <p:nvSpPr>
          <p:cNvPr id="5" name="Segnaposto contenuto 4">
            <a:extLst>
              <a:ext uri="{FF2B5EF4-FFF2-40B4-BE49-F238E27FC236}">
                <a16:creationId xmlns:a16="http://schemas.microsoft.com/office/drawing/2014/main" id="{7C94D831-FAE8-2F4A-902B-891F58664190}"/>
              </a:ext>
            </a:extLst>
          </p:cNvPr>
          <p:cNvSpPr>
            <a:spLocks noGrp="1"/>
          </p:cNvSpPr>
          <p:nvPr>
            <p:ph idx="1"/>
          </p:nvPr>
        </p:nvSpPr>
        <p:spPr>
          <a:xfrm>
            <a:off x="282011" y="1595849"/>
            <a:ext cx="11776105" cy="4958775"/>
          </a:xfrm>
        </p:spPr>
        <p:txBody>
          <a:bodyPr>
            <a:noAutofit/>
          </a:bodyPr>
          <a:lstStyle/>
          <a:p>
            <a:r>
              <a:rPr lang="it-IT" sz="2800" dirty="0"/>
              <a:t>L’USO SPECIALE si può intendere in </a:t>
            </a:r>
            <a:r>
              <a:rPr lang="it-IT" sz="2800" dirty="0" err="1"/>
              <a:t>italia</a:t>
            </a:r>
            <a:r>
              <a:rPr lang="it-IT" sz="2800" dirty="0"/>
              <a:t> esente (non riportato ufficialmente)</a:t>
            </a:r>
          </a:p>
          <a:p>
            <a:r>
              <a:rPr lang="it-IT" sz="2800" dirty="0"/>
              <a:t>per il trasporto non commerciale di merci o di passeggeri (non aziende);</a:t>
            </a:r>
          </a:p>
          <a:p>
            <a:r>
              <a:rPr lang="it-IT" sz="2800" dirty="0"/>
              <a:t>che trasportano apparecchi scanner per controllo di interessi erariali, di sicurezza della salute pubblica e per il contrasto al contrabbando di armi e stupefacenti (</a:t>
            </a:r>
            <a:r>
              <a:rPr lang="it-IT" sz="2800" dirty="0" err="1"/>
              <a:t>circ.MI</a:t>
            </a:r>
            <a:r>
              <a:rPr lang="it-IT" sz="2800" dirty="0"/>
              <a:t> 18-11-2009).</a:t>
            </a:r>
          </a:p>
        </p:txBody>
      </p:sp>
    </p:spTree>
    <p:extLst>
      <p:ext uri="{BB962C8B-B14F-4D97-AF65-F5344CB8AC3E}">
        <p14:creationId xmlns:p14="http://schemas.microsoft.com/office/powerpoint/2010/main" val="365747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FDB505-AA0F-3A46-B86D-F961DA312DD6}"/>
              </a:ext>
            </a:extLst>
          </p:cNvPr>
          <p:cNvSpPr>
            <a:spLocks noGrp="1"/>
          </p:cNvSpPr>
          <p:nvPr>
            <p:ph type="title"/>
          </p:nvPr>
        </p:nvSpPr>
        <p:spPr>
          <a:xfrm>
            <a:off x="711438" y="79761"/>
            <a:ext cx="10131425" cy="1456267"/>
          </a:xfrm>
        </p:spPr>
        <p:txBody>
          <a:bodyPr>
            <a:normAutofit/>
          </a:bodyPr>
          <a:lstStyle/>
          <a:p>
            <a:r>
              <a:rPr lang="it-IT" sz="6600" b="1" dirty="0">
                <a:solidFill>
                  <a:srgbClr val="FFFF00"/>
                </a:solidFill>
              </a:rPr>
              <a:t>RILASCIO CQC</a:t>
            </a:r>
          </a:p>
        </p:txBody>
      </p:sp>
      <p:pic>
        <p:nvPicPr>
          <p:cNvPr id="5" name="Segnaposto contenuto 4">
            <a:extLst>
              <a:ext uri="{FF2B5EF4-FFF2-40B4-BE49-F238E27FC236}">
                <a16:creationId xmlns:a16="http://schemas.microsoft.com/office/drawing/2014/main" id="{44DF59A6-E077-4D40-9F70-9C684161C1B1}"/>
              </a:ext>
            </a:extLst>
          </p:cNvPr>
          <p:cNvPicPr>
            <a:picLocks noGrp="1" noChangeAspect="1"/>
          </p:cNvPicPr>
          <p:nvPr>
            <p:ph idx="1"/>
          </p:nvPr>
        </p:nvPicPr>
        <p:blipFill>
          <a:blip r:embed="rId2"/>
          <a:stretch>
            <a:fillRect/>
          </a:stretch>
        </p:blipFill>
        <p:spPr>
          <a:xfrm>
            <a:off x="833659" y="1406598"/>
            <a:ext cx="7388996" cy="4985655"/>
          </a:xfrm>
        </p:spPr>
      </p:pic>
    </p:spTree>
    <p:extLst>
      <p:ext uri="{BB962C8B-B14F-4D97-AF65-F5344CB8AC3E}">
        <p14:creationId xmlns:p14="http://schemas.microsoft.com/office/powerpoint/2010/main" val="81095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2FF27A-5E3A-B342-AC69-178131000796}"/>
              </a:ext>
            </a:extLst>
          </p:cNvPr>
          <p:cNvSpPr>
            <a:spLocks noGrp="1"/>
          </p:cNvSpPr>
          <p:nvPr>
            <p:ph type="title"/>
          </p:nvPr>
        </p:nvSpPr>
        <p:spPr>
          <a:xfrm>
            <a:off x="685800" y="182310"/>
            <a:ext cx="10131425" cy="1456267"/>
          </a:xfrm>
        </p:spPr>
        <p:txBody>
          <a:bodyPr>
            <a:normAutofit/>
          </a:bodyPr>
          <a:lstStyle/>
          <a:p>
            <a:r>
              <a:rPr lang="it-IT" sz="7200" b="1" dirty="0">
                <a:solidFill>
                  <a:srgbClr val="FFFF00"/>
                </a:solidFill>
                <a:latin typeface="+mn-lt"/>
              </a:rPr>
              <a:t>PATENTE A</a:t>
            </a:r>
          </a:p>
        </p:txBody>
      </p:sp>
      <p:sp>
        <p:nvSpPr>
          <p:cNvPr id="3" name="Segnaposto contenuto 2">
            <a:extLst>
              <a:ext uri="{FF2B5EF4-FFF2-40B4-BE49-F238E27FC236}">
                <a16:creationId xmlns:a16="http://schemas.microsoft.com/office/drawing/2014/main" id="{AE061E1B-F3E2-384F-9B81-C1B858524977}"/>
              </a:ext>
            </a:extLst>
          </p:cNvPr>
          <p:cNvSpPr>
            <a:spLocks noGrp="1"/>
          </p:cNvSpPr>
          <p:nvPr>
            <p:ph idx="1"/>
          </p:nvPr>
        </p:nvSpPr>
        <p:spPr>
          <a:xfrm>
            <a:off x="791553" y="1638577"/>
            <a:ext cx="10210475" cy="4327099"/>
          </a:xfrm>
        </p:spPr>
        <p:txBody>
          <a:bodyPr>
            <a:noAutofit/>
          </a:bodyPr>
          <a:lstStyle/>
          <a:p>
            <a:pPr marL="0" indent="0">
              <a:buNone/>
            </a:pPr>
            <a:r>
              <a:rPr lang="it-IT" sz="2800" dirty="0"/>
              <a:t>A1 = 16 anni-  motocicli senza </a:t>
            </a:r>
            <a:r>
              <a:rPr lang="it-IT" sz="2800" dirty="0" err="1"/>
              <a:t>carrozzetta</a:t>
            </a:r>
            <a:r>
              <a:rPr lang="it-IT" sz="2800" dirty="0"/>
              <a:t> (L3e) e con (L4e) con cilindrata massima 125 cc potenza non superiore a 11 kW e con rapporto specifico massimo 0.1 kW/Kg, abilita anche a condurre tricicli (L5e) di potenza massima 15 kW e macchine agricole di dimensioni massime 1,60 m (larghezza), 4 m (lunghezza), 2,5 m (altezza). </a:t>
            </a:r>
          </a:p>
          <a:p>
            <a:pPr marL="0" indent="0">
              <a:buNone/>
            </a:pPr>
            <a:r>
              <a:rPr lang="it-IT" sz="2800" dirty="0"/>
              <a:t>A2= 18 anni -motocicli senza </a:t>
            </a:r>
            <a:r>
              <a:rPr lang="it-IT" sz="2800" dirty="0" err="1"/>
              <a:t>carrozzetta</a:t>
            </a:r>
            <a:r>
              <a:rPr lang="it-IT" sz="2800" dirty="0"/>
              <a:t> (L3e) o con (L4e) con potenza superiore a 35 kW e con limite specifico massimo 0,2 kW/Kg.</a:t>
            </a:r>
          </a:p>
          <a:p>
            <a:pPr marL="0" indent="0">
              <a:buNone/>
            </a:pPr>
            <a:r>
              <a:rPr lang="it-IT" sz="2800" dirty="0"/>
              <a:t>A= 20 anni, se si è titolari della categoria A2 da almeno 2 anni, altrimenti 24 anni.</a:t>
            </a:r>
          </a:p>
        </p:txBody>
      </p:sp>
    </p:spTree>
    <p:extLst>
      <p:ext uri="{BB962C8B-B14F-4D97-AF65-F5344CB8AC3E}">
        <p14:creationId xmlns:p14="http://schemas.microsoft.com/office/powerpoint/2010/main" val="3779356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AEE042-B190-9240-A8BA-26BC08A38299}"/>
              </a:ext>
            </a:extLst>
          </p:cNvPr>
          <p:cNvSpPr>
            <a:spLocks noGrp="1"/>
          </p:cNvSpPr>
          <p:nvPr>
            <p:ph idx="1"/>
          </p:nvPr>
        </p:nvSpPr>
        <p:spPr>
          <a:xfrm>
            <a:off x="273465" y="2142067"/>
            <a:ext cx="10543761" cy="4275825"/>
          </a:xfrm>
        </p:spPr>
        <p:txBody>
          <a:bodyPr>
            <a:normAutofit fontScale="92500" lnSpcReduction="10000"/>
          </a:bodyPr>
          <a:lstStyle/>
          <a:p>
            <a:r>
              <a:rPr lang="it-IT" sz="2800" dirty="0"/>
              <a:t>18 ANNI </a:t>
            </a:r>
          </a:p>
          <a:p>
            <a:r>
              <a:rPr lang="it-IT" sz="2800" dirty="0"/>
              <a:t>Autoveicoli di massa fino a 3,5 t e fino a 9 posti (compreso il conducente) anche se trainanti un rimorchio di massa fino a 750 kg. </a:t>
            </a:r>
          </a:p>
          <a:p>
            <a:r>
              <a:rPr lang="it-IT" sz="2800" dirty="0"/>
              <a:t>Complesso veicolare fino a 3.500 Kg. Autoveicoli senza rimorchio adibiti al trasporto di merci, alimentati con combustibili alternativi totalmente o in parte (elettrico totalmente o in parte, idrogeno, GPL, metano) con una massa fino a 4.250 Kg (l’eccesso di massa rispetto ai 3.500 Kg è dovuto al sistema di propulsione), in tali casi, la patente di guida deve essere conseguita da almeno due anni (disposizione in attesa di un D.M. attuativo). </a:t>
            </a:r>
            <a:endParaRPr lang="it-IT" dirty="0"/>
          </a:p>
        </p:txBody>
      </p:sp>
      <p:sp>
        <p:nvSpPr>
          <p:cNvPr id="4" name="Titolo 1">
            <a:extLst>
              <a:ext uri="{FF2B5EF4-FFF2-40B4-BE49-F238E27FC236}">
                <a16:creationId xmlns:a16="http://schemas.microsoft.com/office/drawing/2014/main" id="{F35273CF-7016-E14A-B966-1D22410058BB}"/>
              </a:ext>
            </a:extLst>
          </p:cNvPr>
          <p:cNvSpPr>
            <a:spLocks noGrp="1"/>
          </p:cNvSpPr>
          <p:nvPr>
            <p:ph type="title"/>
          </p:nvPr>
        </p:nvSpPr>
        <p:spPr/>
        <p:txBody>
          <a:bodyPr>
            <a:normAutofit/>
          </a:bodyPr>
          <a:lstStyle/>
          <a:p>
            <a:r>
              <a:rPr lang="it-IT" sz="7200" b="1" dirty="0">
                <a:solidFill>
                  <a:srgbClr val="FFFF00"/>
                </a:solidFill>
                <a:latin typeface="+mn-lt"/>
              </a:rPr>
              <a:t>PATENTE B</a:t>
            </a:r>
          </a:p>
        </p:txBody>
      </p:sp>
      <p:sp>
        <p:nvSpPr>
          <p:cNvPr id="5" name="CasellaDiTesto 4">
            <a:extLst>
              <a:ext uri="{FF2B5EF4-FFF2-40B4-BE49-F238E27FC236}">
                <a16:creationId xmlns:a16="http://schemas.microsoft.com/office/drawing/2014/main" id="{CBC403C3-1EF4-4E45-A3F6-C6E07F4962DF}"/>
              </a:ext>
            </a:extLst>
          </p:cNvPr>
          <p:cNvSpPr txBox="1"/>
          <p:nvPr/>
        </p:nvSpPr>
        <p:spPr>
          <a:xfrm>
            <a:off x="5545345" y="1153067"/>
            <a:ext cx="5958747" cy="646331"/>
          </a:xfrm>
          <a:prstGeom prst="rect">
            <a:avLst/>
          </a:prstGeom>
          <a:noFill/>
        </p:spPr>
        <p:txBody>
          <a:bodyPr wrap="none" rtlCol="0">
            <a:spAutoFit/>
          </a:bodyPr>
          <a:lstStyle/>
          <a:p>
            <a:r>
              <a:rPr lang="it-IT" dirty="0"/>
              <a:t>Fino a 50 anni: 10 anni - Sopra i 50 ma fino ai 70 anni: 5 anni –</a:t>
            </a:r>
          </a:p>
          <a:p>
            <a:r>
              <a:rPr lang="it-IT" dirty="0"/>
              <a:t>Dopo i 70 anni : 3 anni </a:t>
            </a:r>
          </a:p>
        </p:txBody>
      </p:sp>
    </p:spTree>
    <p:extLst>
      <p:ext uri="{BB962C8B-B14F-4D97-AF65-F5344CB8AC3E}">
        <p14:creationId xmlns:p14="http://schemas.microsoft.com/office/powerpoint/2010/main" val="1893344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AEE042-B190-9240-A8BA-26BC08A38299}"/>
              </a:ext>
            </a:extLst>
          </p:cNvPr>
          <p:cNvSpPr>
            <a:spLocks noGrp="1"/>
          </p:cNvSpPr>
          <p:nvPr>
            <p:ph idx="1"/>
          </p:nvPr>
        </p:nvSpPr>
        <p:spPr>
          <a:xfrm>
            <a:off x="615297" y="1316052"/>
            <a:ext cx="10201929" cy="5101841"/>
          </a:xfrm>
        </p:spPr>
        <p:txBody>
          <a:bodyPr>
            <a:normAutofit/>
          </a:bodyPr>
          <a:lstStyle/>
          <a:p>
            <a:r>
              <a:rPr lang="it-IT" sz="2800" dirty="0"/>
              <a:t>Macchine agricole (comprese le eccezionali) e trattrici agricole trainanti un rimorchio. </a:t>
            </a:r>
          </a:p>
          <a:p>
            <a:r>
              <a:rPr lang="it-IT" sz="2800" dirty="0"/>
              <a:t>Macchine operatrici (escluse le eccezionali). </a:t>
            </a:r>
          </a:p>
          <a:p>
            <a:r>
              <a:rPr lang="it-IT" sz="2800" dirty="0"/>
              <a:t>Motocicli di cilindrata non superiore a 125 cc e di potenza non superiore a 11 kW e rapporto potenza/peso non superiore a 0,1 kW/kg solo in Italia. </a:t>
            </a:r>
          </a:p>
          <a:p>
            <a:r>
              <a:rPr lang="it-IT" sz="2800" dirty="0"/>
              <a:t>Tricicli, anche di potenza superiore a 15 kW se l'età è maggiore di anni 21, ma solo in Italia. </a:t>
            </a:r>
          </a:p>
          <a:p>
            <a:r>
              <a:rPr lang="it-IT" sz="2800" dirty="0"/>
              <a:t>Abilita a condurre anche veicoli delle categorie AM (ciclomotori), B1 (quadricicli non leggeri).</a:t>
            </a:r>
          </a:p>
        </p:txBody>
      </p:sp>
      <p:sp>
        <p:nvSpPr>
          <p:cNvPr id="4" name="Titolo 1">
            <a:extLst>
              <a:ext uri="{FF2B5EF4-FFF2-40B4-BE49-F238E27FC236}">
                <a16:creationId xmlns:a16="http://schemas.microsoft.com/office/drawing/2014/main" id="{F35273CF-7016-E14A-B966-1D22410058BB}"/>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PATENTE B</a:t>
            </a:r>
          </a:p>
        </p:txBody>
      </p:sp>
    </p:spTree>
    <p:extLst>
      <p:ext uri="{BB962C8B-B14F-4D97-AF65-F5344CB8AC3E}">
        <p14:creationId xmlns:p14="http://schemas.microsoft.com/office/powerpoint/2010/main" val="3577835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AEE042-B190-9240-A8BA-26BC08A38299}"/>
              </a:ext>
            </a:extLst>
          </p:cNvPr>
          <p:cNvSpPr>
            <a:spLocks noGrp="1"/>
          </p:cNvSpPr>
          <p:nvPr>
            <p:ph idx="1"/>
          </p:nvPr>
        </p:nvSpPr>
        <p:spPr>
          <a:xfrm>
            <a:off x="615297" y="1316052"/>
            <a:ext cx="10201929" cy="5101841"/>
          </a:xfrm>
        </p:spPr>
        <p:txBody>
          <a:bodyPr>
            <a:normAutofit/>
          </a:bodyPr>
          <a:lstStyle/>
          <a:p>
            <a:r>
              <a:rPr lang="it-IT" sz="2800" dirty="0"/>
              <a:t>18 ANNI </a:t>
            </a:r>
          </a:p>
          <a:p>
            <a:r>
              <a:rPr lang="it-IT" sz="2800" dirty="0"/>
              <a:t>Complessi  di  veicoli  composti  da  una  motrice  della  categoria  B  e  da  un  rimorchio  o semirimorchio la cui massa massima autorizzata non supera 3.500 kg, quindi la massa massima autorizzata del complesso è ≤  7.000 kg (fino a 7.000 kg). </a:t>
            </a:r>
          </a:p>
          <a:p>
            <a:r>
              <a:rPr lang="it-IT" sz="2800" dirty="0"/>
              <a:t>Trenino turistico con numero passeggeri uguale ad 8 (art.8 D.M. n°55 del 15-3-2007). </a:t>
            </a:r>
          </a:p>
          <a:p>
            <a:r>
              <a:rPr lang="it-IT" sz="2800" dirty="0"/>
              <a:t>Abilita a condurre anche veicoli delle categorie AM(ciclomotori), B1(quadricicli non leggeri), B.</a:t>
            </a:r>
          </a:p>
        </p:txBody>
      </p:sp>
      <p:sp>
        <p:nvSpPr>
          <p:cNvPr id="4" name="Titolo 1">
            <a:extLst>
              <a:ext uri="{FF2B5EF4-FFF2-40B4-BE49-F238E27FC236}">
                <a16:creationId xmlns:a16="http://schemas.microsoft.com/office/drawing/2014/main" id="{F35273CF-7016-E14A-B966-1D22410058BB}"/>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PATENTE BE</a:t>
            </a:r>
          </a:p>
        </p:txBody>
      </p:sp>
    </p:spTree>
    <p:extLst>
      <p:ext uri="{BB962C8B-B14F-4D97-AF65-F5344CB8AC3E}">
        <p14:creationId xmlns:p14="http://schemas.microsoft.com/office/powerpoint/2010/main" val="330793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2A45E-5A06-F247-8024-6FF98058EA4D}"/>
              </a:ext>
            </a:extLst>
          </p:cNvPr>
          <p:cNvSpPr>
            <a:spLocks noGrp="1"/>
          </p:cNvSpPr>
          <p:nvPr>
            <p:ph type="title"/>
          </p:nvPr>
        </p:nvSpPr>
        <p:spPr>
          <a:xfrm>
            <a:off x="762713" y="113944"/>
            <a:ext cx="10131425" cy="1456267"/>
          </a:xfrm>
        </p:spPr>
        <p:txBody>
          <a:bodyPr>
            <a:normAutofit/>
          </a:bodyPr>
          <a:lstStyle/>
          <a:p>
            <a:r>
              <a:rPr lang="it-IT" sz="6600" b="1" dirty="0">
                <a:solidFill>
                  <a:srgbClr val="FFFF00"/>
                </a:solidFill>
                <a:latin typeface="+mn-lt"/>
              </a:rPr>
              <a:t>PATENTE C1</a:t>
            </a:r>
          </a:p>
        </p:txBody>
      </p:sp>
      <p:sp>
        <p:nvSpPr>
          <p:cNvPr id="3" name="Segnaposto contenuto 2">
            <a:extLst>
              <a:ext uri="{FF2B5EF4-FFF2-40B4-BE49-F238E27FC236}">
                <a16:creationId xmlns:a16="http://schemas.microsoft.com/office/drawing/2014/main" id="{B76C95A8-7C0A-ED45-A470-1072BF3F5C78}"/>
              </a:ext>
            </a:extLst>
          </p:cNvPr>
          <p:cNvSpPr>
            <a:spLocks noGrp="1"/>
          </p:cNvSpPr>
          <p:nvPr>
            <p:ph idx="1"/>
          </p:nvPr>
        </p:nvSpPr>
        <p:spPr>
          <a:xfrm>
            <a:off x="685801" y="2142067"/>
            <a:ext cx="10594648" cy="4233096"/>
          </a:xfrm>
        </p:spPr>
        <p:txBody>
          <a:bodyPr>
            <a:normAutofit fontScale="92500" lnSpcReduction="20000"/>
          </a:bodyPr>
          <a:lstStyle/>
          <a:p>
            <a:r>
              <a:rPr lang="it-IT" sz="3200" dirty="0"/>
              <a:t>ETA’ : 18 ANNI</a:t>
            </a:r>
          </a:p>
          <a:p>
            <a:r>
              <a:rPr lang="it-IT" sz="3200" dirty="0"/>
              <a:t>autoveicoli, aventi massa massima autorizzata superiore a 3.500 kg ma non superiore a 7.500 kg, destinati al trasporto di non </a:t>
            </a:r>
            <a:r>
              <a:rPr lang="it-IT" sz="3200" dirty="0" err="1"/>
              <a:t>piu</a:t>
            </a:r>
            <a:r>
              <a:rPr lang="it-IT" sz="3200" dirty="0"/>
              <a:t>̀ di 8 persone oltre al conducente. macchine operatrici eccezionali </a:t>
            </a:r>
          </a:p>
          <a:p>
            <a:r>
              <a:rPr lang="it-IT" sz="3200" dirty="0"/>
              <a:t>Abilita a condurre anche veicoli delle categorie AM(ciclomotori), B1(quadricicli non leggeri), B. </a:t>
            </a:r>
          </a:p>
          <a:p>
            <a:r>
              <a:rPr lang="it-IT" sz="3200" dirty="0"/>
              <a:t>Fino a 65 anni: 5 anni - Sopra i 65 anni: 2 anni (previo accertamento dei requisiti psichici e fisici con la commissione medica locale) </a:t>
            </a:r>
          </a:p>
          <a:p>
            <a:endParaRPr lang="it-IT" sz="3200" dirty="0"/>
          </a:p>
          <a:p>
            <a:endParaRPr lang="it-IT" dirty="0"/>
          </a:p>
        </p:txBody>
      </p:sp>
    </p:spTree>
    <p:extLst>
      <p:ext uri="{BB962C8B-B14F-4D97-AF65-F5344CB8AC3E}">
        <p14:creationId xmlns:p14="http://schemas.microsoft.com/office/powerpoint/2010/main" val="4008170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E78EAF-38F6-5342-AB49-339DF89896D8}"/>
              </a:ext>
            </a:extLst>
          </p:cNvPr>
          <p:cNvSpPr>
            <a:spLocks noGrp="1"/>
          </p:cNvSpPr>
          <p:nvPr>
            <p:ph type="title"/>
          </p:nvPr>
        </p:nvSpPr>
        <p:spPr>
          <a:xfrm>
            <a:off x="685801" y="225039"/>
            <a:ext cx="10131425" cy="1456267"/>
          </a:xfrm>
        </p:spPr>
        <p:txBody>
          <a:bodyPr>
            <a:normAutofit/>
          </a:bodyPr>
          <a:lstStyle/>
          <a:p>
            <a:r>
              <a:rPr lang="it-IT" sz="6000" b="1" dirty="0">
                <a:solidFill>
                  <a:srgbClr val="FFFF00"/>
                </a:solidFill>
                <a:latin typeface="+mn-lt"/>
              </a:rPr>
              <a:t>PATENTE C1E</a:t>
            </a:r>
          </a:p>
        </p:txBody>
      </p:sp>
      <p:sp>
        <p:nvSpPr>
          <p:cNvPr id="3" name="Segnaposto contenuto 2">
            <a:extLst>
              <a:ext uri="{FF2B5EF4-FFF2-40B4-BE49-F238E27FC236}">
                <a16:creationId xmlns:a16="http://schemas.microsoft.com/office/drawing/2014/main" id="{AE486CDC-2568-614F-B1C8-1B29E0043EAA}"/>
              </a:ext>
            </a:extLst>
          </p:cNvPr>
          <p:cNvSpPr>
            <a:spLocks noGrp="1"/>
          </p:cNvSpPr>
          <p:nvPr>
            <p:ph idx="1"/>
          </p:nvPr>
        </p:nvSpPr>
        <p:spPr>
          <a:xfrm>
            <a:off x="685801" y="2142067"/>
            <a:ext cx="10526281" cy="4275825"/>
          </a:xfrm>
        </p:spPr>
        <p:txBody>
          <a:bodyPr>
            <a:normAutofit lnSpcReduction="10000"/>
          </a:bodyPr>
          <a:lstStyle/>
          <a:p>
            <a:r>
              <a:rPr lang="it-IT" sz="2800" dirty="0"/>
              <a:t>ETA’: 18 ANNI</a:t>
            </a:r>
          </a:p>
          <a:p>
            <a:r>
              <a:rPr lang="it-IT" sz="2800" dirty="0"/>
              <a:t>complessi di veicoli composti da una motrice della categoria C1 e da un rimorchio o semirimorchio di massa massima autorizzata superiore a 750 kg, </a:t>
            </a:r>
            <a:r>
              <a:rPr lang="it-IT" sz="2800" dirty="0" err="1"/>
              <a:t>purche</a:t>
            </a:r>
            <a:r>
              <a:rPr lang="it-IT" sz="2800" dirty="0"/>
              <a:t>́ la mas- sa autorizzata del complesso non sia superiore a 12.000 kg.</a:t>
            </a:r>
            <a:br>
              <a:rPr lang="it-IT" sz="2800" dirty="0"/>
            </a:br>
            <a:r>
              <a:rPr lang="it-IT" sz="2800" dirty="0"/>
              <a:t>Abilita a condurre anche veicoli delle categorie AM(ciclomotori), B1(quadricicli non leggeri), B, BE, C1. </a:t>
            </a:r>
          </a:p>
          <a:p>
            <a:r>
              <a:rPr lang="it-IT" sz="2800" dirty="0"/>
              <a:t>Fino a 65 anni: 5 anni - Sopra i 65 anni: 2 anni (previo accertamento dei requisiti psichici e fisici con la commissione medica locale) </a:t>
            </a:r>
          </a:p>
          <a:p>
            <a:endParaRPr lang="it-IT" dirty="0"/>
          </a:p>
        </p:txBody>
      </p:sp>
    </p:spTree>
    <p:extLst>
      <p:ext uri="{BB962C8B-B14F-4D97-AF65-F5344CB8AC3E}">
        <p14:creationId xmlns:p14="http://schemas.microsoft.com/office/powerpoint/2010/main" val="4163938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C59FB2-F812-AE49-9B99-C407AF3263F3}"/>
              </a:ext>
            </a:extLst>
          </p:cNvPr>
          <p:cNvSpPr>
            <a:spLocks noGrp="1"/>
          </p:cNvSpPr>
          <p:nvPr>
            <p:ph type="title"/>
          </p:nvPr>
        </p:nvSpPr>
        <p:spPr>
          <a:xfrm>
            <a:off x="600343" y="216494"/>
            <a:ext cx="10131425" cy="1456267"/>
          </a:xfrm>
        </p:spPr>
        <p:txBody>
          <a:bodyPr>
            <a:normAutofit/>
          </a:bodyPr>
          <a:lstStyle/>
          <a:p>
            <a:r>
              <a:rPr lang="it-IT" sz="8800" b="1" dirty="0">
                <a:solidFill>
                  <a:srgbClr val="FFFF00"/>
                </a:solidFill>
              </a:rPr>
              <a:t>PATENTE C </a:t>
            </a:r>
          </a:p>
        </p:txBody>
      </p:sp>
      <p:sp>
        <p:nvSpPr>
          <p:cNvPr id="3" name="Segnaposto contenuto 2">
            <a:extLst>
              <a:ext uri="{FF2B5EF4-FFF2-40B4-BE49-F238E27FC236}">
                <a16:creationId xmlns:a16="http://schemas.microsoft.com/office/drawing/2014/main" id="{32E362CC-3029-CE49-BFD1-5EDA637E0E7C}"/>
              </a:ext>
            </a:extLst>
          </p:cNvPr>
          <p:cNvSpPr>
            <a:spLocks noGrp="1"/>
          </p:cNvSpPr>
          <p:nvPr>
            <p:ph idx="1"/>
          </p:nvPr>
        </p:nvSpPr>
        <p:spPr>
          <a:xfrm>
            <a:off x="538385" y="2142067"/>
            <a:ext cx="10477144" cy="4404012"/>
          </a:xfrm>
        </p:spPr>
        <p:txBody>
          <a:bodyPr>
            <a:normAutofit/>
          </a:bodyPr>
          <a:lstStyle/>
          <a:p>
            <a:r>
              <a:rPr lang="it-IT" sz="2800" dirty="0"/>
              <a:t>ETA’ : 21 ANNI</a:t>
            </a:r>
          </a:p>
          <a:p>
            <a:r>
              <a:rPr lang="it-IT" sz="2800" dirty="0"/>
              <a:t>tutti gli autoveicoli, aventi massa massima autorizzata superiore a 3.500 kg, de- stinati al trasporto di non </a:t>
            </a:r>
            <a:r>
              <a:rPr lang="it-IT" sz="2800" dirty="0" err="1"/>
              <a:t>piu</a:t>
            </a:r>
            <a:r>
              <a:rPr lang="it-IT" sz="2800" dirty="0"/>
              <a:t>̀ di 8 persone oltre al conducente anche trainanti un rimorchio di massa massima autorizzata non superiore a 750 kg.</a:t>
            </a:r>
            <a:br>
              <a:rPr lang="it-IT" sz="2800" dirty="0"/>
            </a:br>
            <a:r>
              <a:rPr lang="it-IT" sz="2800" dirty="0"/>
              <a:t>Abilita a condurre anche veicoli delle categorie AM (ciclomotori), B1 (quadricicli non leggeri), B, C1. </a:t>
            </a:r>
          </a:p>
          <a:p>
            <a:r>
              <a:rPr lang="it-IT" sz="2800" dirty="0"/>
              <a:t>Fino a 65 anni: 5 anni - Sopra i 65 anni: 2 anni (previo accertamento dei requisiti psichici e fisici con la commissione medica locale) </a:t>
            </a:r>
          </a:p>
          <a:p>
            <a:endParaRPr lang="it-IT" sz="2800" dirty="0"/>
          </a:p>
          <a:p>
            <a:endParaRPr lang="it-IT" dirty="0"/>
          </a:p>
        </p:txBody>
      </p:sp>
    </p:spTree>
    <p:extLst>
      <p:ext uri="{BB962C8B-B14F-4D97-AF65-F5344CB8AC3E}">
        <p14:creationId xmlns:p14="http://schemas.microsoft.com/office/powerpoint/2010/main" val="1242000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4B64C4-64B7-4B48-8300-6399E58CB2E6}"/>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PATENTE CE</a:t>
            </a:r>
          </a:p>
        </p:txBody>
      </p:sp>
      <p:sp>
        <p:nvSpPr>
          <p:cNvPr id="3" name="Segnaposto contenuto 2">
            <a:extLst>
              <a:ext uri="{FF2B5EF4-FFF2-40B4-BE49-F238E27FC236}">
                <a16:creationId xmlns:a16="http://schemas.microsoft.com/office/drawing/2014/main" id="{E2172EEF-974B-874A-85FE-24A7A742FF96}"/>
              </a:ext>
            </a:extLst>
          </p:cNvPr>
          <p:cNvSpPr>
            <a:spLocks noGrp="1"/>
          </p:cNvSpPr>
          <p:nvPr>
            <p:ph idx="1"/>
          </p:nvPr>
        </p:nvSpPr>
        <p:spPr>
          <a:xfrm>
            <a:off x="418744" y="1456267"/>
            <a:ext cx="10742063" cy="4961625"/>
          </a:xfrm>
        </p:spPr>
        <p:txBody>
          <a:bodyPr>
            <a:normAutofit lnSpcReduction="10000"/>
          </a:bodyPr>
          <a:lstStyle/>
          <a:p>
            <a:r>
              <a:rPr lang="it-IT" sz="2400" dirty="0"/>
              <a:t>Età : 21 anni</a:t>
            </a:r>
          </a:p>
          <a:p>
            <a:r>
              <a:rPr lang="it-IT" sz="2400" dirty="0"/>
              <a:t>complessi di veicoli composti da una motrice della categoria C e da un rimorchio o semirimorchio di massa massima autorizzata superiore a 750 kg.</a:t>
            </a:r>
            <a:br>
              <a:rPr lang="it-IT" sz="2400" dirty="0"/>
            </a:br>
            <a:r>
              <a:rPr lang="it-IT" sz="2400" dirty="0"/>
              <a:t>Abilita a condurre anche veicoli delle categorie AM(ciclomotori), B1(quadricicli non leggeri), B, BE, C1, C1E e DE se il titolare è </a:t>
            </a:r>
            <a:r>
              <a:rPr lang="it-IT" sz="2400" dirty="0" err="1"/>
              <a:t>gia</a:t>
            </a:r>
            <a:r>
              <a:rPr lang="it-IT" sz="2400" dirty="0"/>
              <a:t>̀ in possesso della categoria D </a:t>
            </a:r>
          </a:p>
          <a:p>
            <a:r>
              <a:rPr lang="it-IT" sz="2400" dirty="0"/>
              <a:t>Fino a 65 anni: 5 anni - Sopra i 65 anni: 2 anni (previo accertamento dei requisiti psichici e fisici con la commissione medica locale) </a:t>
            </a:r>
          </a:p>
          <a:p>
            <a:r>
              <a:rPr lang="it-IT" sz="2400" dirty="0"/>
              <a:t>Sopra i 65 anni – a prescindere dalla scadenza della patente – non si possono guidare autotreni e autoarticolati sopra i 200 quintali (20 t) di massa complessiva a pieno carico ma però si </a:t>
            </a:r>
            <a:r>
              <a:rPr lang="it-IT" sz="2400" dirty="0" err="1"/>
              <a:t>puo</a:t>
            </a:r>
            <a:r>
              <a:rPr lang="it-IT" sz="2400" dirty="0"/>
              <a:t>̀ estendere questo limite a 68 anni andando ogni anno i commissione medica locale e facendosi rilasciare un attestato medico da portare al seguito durante la guida. Dopo i 68 anni (68 anni ed 1 secondo) con la patente italiana non si </a:t>
            </a:r>
            <a:r>
              <a:rPr lang="it-IT" sz="2400" dirty="0" err="1"/>
              <a:t>puo</a:t>
            </a:r>
            <a:r>
              <a:rPr lang="it-IT" sz="2400" dirty="0"/>
              <a:t>̀ più̀ guidare autotreno e bilico. </a:t>
            </a:r>
          </a:p>
          <a:p>
            <a:endParaRPr lang="it-IT" dirty="0"/>
          </a:p>
          <a:p>
            <a:endParaRPr lang="it-IT" dirty="0"/>
          </a:p>
        </p:txBody>
      </p:sp>
    </p:spTree>
    <p:extLst>
      <p:ext uri="{BB962C8B-B14F-4D97-AF65-F5344CB8AC3E}">
        <p14:creationId xmlns:p14="http://schemas.microsoft.com/office/powerpoint/2010/main" val="2898112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CA4182-9631-8848-ABF1-80CBC229D247}"/>
              </a:ext>
            </a:extLst>
          </p:cNvPr>
          <p:cNvSpPr>
            <a:spLocks noGrp="1"/>
          </p:cNvSpPr>
          <p:nvPr>
            <p:ph type="title"/>
          </p:nvPr>
        </p:nvSpPr>
        <p:spPr>
          <a:xfrm>
            <a:off x="3136307" y="79761"/>
            <a:ext cx="6569966" cy="1456267"/>
          </a:xfrm>
        </p:spPr>
        <p:txBody>
          <a:bodyPr>
            <a:normAutofit/>
          </a:bodyPr>
          <a:lstStyle/>
          <a:p>
            <a:r>
              <a:rPr lang="it-IT" sz="6600" b="1" dirty="0">
                <a:solidFill>
                  <a:srgbClr val="FFFF00"/>
                </a:solidFill>
                <a:latin typeface="+mn-lt"/>
              </a:rPr>
              <a:t>PATENTE D1</a:t>
            </a:r>
          </a:p>
        </p:txBody>
      </p:sp>
      <p:sp>
        <p:nvSpPr>
          <p:cNvPr id="3" name="Segnaposto contenuto 2">
            <a:extLst>
              <a:ext uri="{FF2B5EF4-FFF2-40B4-BE49-F238E27FC236}">
                <a16:creationId xmlns:a16="http://schemas.microsoft.com/office/drawing/2014/main" id="{C0CEFC42-96B4-7242-A8CD-3976077DE5A0}"/>
              </a:ext>
            </a:extLst>
          </p:cNvPr>
          <p:cNvSpPr>
            <a:spLocks noGrp="1"/>
          </p:cNvSpPr>
          <p:nvPr>
            <p:ph idx="1"/>
          </p:nvPr>
        </p:nvSpPr>
        <p:spPr>
          <a:xfrm>
            <a:off x="341832" y="1321671"/>
            <a:ext cx="11032620" cy="5215862"/>
          </a:xfrm>
        </p:spPr>
        <p:txBody>
          <a:bodyPr>
            <a:normAutofit/>
          </a:bodyPr>
          <a:lstStyle/>
          <a:p>
            <a:r>
              <a:rPr lang="it-IT" sz="2800" dirty="0"/>
              <a:t>Età : 21 anni</a:t>
            </a:r>
          </a:p>
          <a:p>
            <a:r>
              <a:rPr lang="it-IT" sz="2800" dirty="0"/>
              <a:t>autoveicoli destinati al trasporto di non </a:t>
            </a:r>
            <a:r>
              <a:rPr lang="it-IT" sz="2800" dirty="0" err="1"/>
              <a:t>piu</a:t>
            </a:r>
            <a:r>
              <a:rPr lang="it-IT" sz="2800" dirty="0"/>
              <a:t>̀ di 16 persone oltre al conducente e aventi lunghezza massima di 8 metri anche trainanti un rimorchio di massa mas- sima autorizzata non superiore a 750 kg.</a:t>
            </a:r>
            <a:br>
              <a:rPr lang="it-IT" sz="2800" dirty="0"/>
            </a:br>
            <a:r>
              <a:rPr lang="it-IT" sz="2800" dirty="0"/>
              <a:t>Abilita a condurre anche veicoli delle categorie AM(ciclomotori), B1(quadricicli non leggeri), B. </a:t>
            </a:r>
          </a:p>
          <a:p>
            <a:r>
              <a:rPr lang="it-IT" sz="2800" dirty="0"/>
              <a:t>La patente è valida 5 anni fino all’</a:t>
            </a:r>
            <a:r>
              <a:rPr lang="it-IT" sz="2800" dirty="0" err="1"/>
              <a:t>eta</a:t>
            </a:r>
            <a:r>
              <a:rPr lang="it-IT" sz="2800" dirty="0"/>
              <a:t>̀ di 60 anni, </a:t>
            </a:r>
            <a:r>
              <a:rPr lang="it-IT" sz="2800" dirty="0" err="1"/>
              <a:t>dopodiche</a:t>
            </a:r>
            <a:r>
              <a:rPr lang="it-IT" sz="2800" dirty="0"/>
              <a:t>́ se si vuole continuare a guidare fino a 68 anni si deve andare in commissione medica locale ogni anno e farsi rilasciare un attestato di </a:t>
            </a:r>
            <a:r>
              <a:rPr lang="it-IT" sz="2800" dirty="0" err="1"/>
              <a:t>idoneita</a:t>
            </a:r>
            <a:r>
              <a:rPr lang="it-IT" sz="2800" dirty="0"/>
              <a:t>̀, dopo i 68 anni non si possono </a:t>
            </a:r>
            <a:r>
              <a:rPr lang="it-IT" sz="2800" dirty="0" err="1"/>
              <a:t>piu</a:t>
            </a:r>
            <a:r>
              <a:rPr lang="it-IT" sz="2800" dirty="0"/>
              <a:t>̀ guidare gli autobus. </a:t>
            </a:r>
          </a:p>
          <a:p>
            <a:endParaRPr lang="it-IT" sz="3200" dirty="0"/>
          </a:p>
          <a:p>
            <a:endParaRPr lang="it-IT" dirty="0"/>
          </a:p>
        </p:txBody>
      </p:sp>
    </p:spTree>
    <p:extLst>
      <p:ext uri="{BB962C8B-B14F-4D97-AF65-F5344CB8AC3E}">
        <p14:creationId xmlns:p14="http://schemas.microsoft.com/office/powerpoint/2010/main" val="1060418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CBAD4-FA29-0548-A153-2FE4E4FE1126}"/>
              </a:ext>
            </a:extLst>
          </p:cNvPr>
          <p:cNvSpPr>
            <a:spLocks noGrp="1"/>
          </p:cNvSpPr>
          <p:nvPr>
            <p:ph type="title"/>
          </p:nvPr>
        </p:nvSpPr>
        <p:spPr>
          <a:xfrm>
            <a:off x="531977" y="148128"/>
            <a:ext cx="10131425" cy="1456267"/>
          </a:xfrm>
        </p:spPr>
        <p:txBody>
          <a:bodyPr>
            <a:normAutofit/>
          </a:bodyPr>
          <a:lstStyle/>
          <a:p>
            <a:pPr algn="ctr"/>
            <a:r>
              <a:rPr lang="it-IT" sz="7200" b="1" dirty="0">
                <a:solidFill>
                  <a:srgbClr val="FFFF00"/>
                </a:solidFill>
                <a:latin typeface="+mn-lt"/>
              </a:rPr>
              <a:t>PATENTE D1e</a:t>
            </a:r>
            <a:endParaRPr lang="it-IT" sz="7200" dirty="0">
              <a:latin typeface="+mn-lt"/>
            </a:endParaRPr>
          </a:p>
        </p:txBody>
      </p:sp>
      <p:sp>
        <p:nvSpPr>
          <p:cNvPr id="3" name="Segnaposto contenuto 2">
            <a:extLst>
              <a:ext uri="{FF2B5EF4-FFF2-40B4-BE49-F238E27FC236}">
                <a16:creationId xmlns:a16="http://schemas.microsoft.com/office/drawing/2014/main" id="{57397B10-04A6-A84E-A0A8-5B8B0D393B53}"/>
              </a:ext>
            </a:extLst>
          </p:cNvPr>
          <p:cNvSpPr>
            <a:spLocks noGrp="1"/>
          </p:cNvSpPr>
          <p:nvPr>
            <p:ph idx="1"/>
          </p:nvPr>
        </p:nvSpPr>
        <p:spPr>
          <a:xfrm>
            <a:off x="717847" y="1674977"/>
            <a:ext cx="10099379" cy="4116224"/>
          </a:xfrm>
        </p:spPr>
        <p:txBody>
          <a:bodyPr>
            <a:normAutofit lnSpcReduction="10000"/>
          </a:bodyPr>
          <a:lstStyle/>
          <a:p>
            <a:r>
              <a:rPr lang="it-IT" sz="2800" dirty="0"/>
              <a:t>Età: 21 anni</a:t>
            </a:r>
          </a:p>
          <a:p>
            <a:r>
              <a:rPr lang="it-IT" sz="2800" dirty="0"/>
              <a:t>Complessi di veicoli composti da una motrice della categoria D1 e da un rimorchio di massa massima autorizzata superiore a 750 kg.</a:t>
            </a:r>
            <a:br>
              <a:rPr lang="it-IT" sz="2800" dirty="0"/>
            </a:br>
            <a:r>
              <a:rPr lang="it-IT" sz="2800" dirty="0"/>
              <a:t>Abilita a condurre anche veicoli delle categorie AM(ciclomotori), B1(quadricicli non leggeri), B, BE, D1. </a:t>
            </a:r>
          </a:p>
          <a:p>
            <a:r>
              <a:rPr lang="it-IT" sz="2800" dirty="0"/>
              <a:t>La patente è valida 5 anni fino all’</a:t>
            </a:r>
            <a:r>
              <a:rPr lang="it-IT" sz="2800" dirty="0" err="1"/>
              <a:t>eta</a:t>
            </a:r>
            <a:r>
              <a:rPr lang="it-IT" sz="2800" dirty="0"/>
              <a:t>̀ di 60 anni, </a:t>
            </a:r>
            <a:r>
              <a:rPr lang="it-IT" sz="2800" dirty="0" err="1"/>
              <a:t>dopodiche</a:t>
            </a:r>
            <a:r>
              <a:rPr lang="it-IT" sz="2800" dirty="0"/>
              <a:t>́ se si vuole continuare a guidare fino a 68 anni si deve andare in commissione medica locale ogni anno e farsi rilasciare un attestato di idoneità, dopo i 68 anni non si possono </a:t>
            </a:r>
            <a:r>
              <a:rPr lang="it-IT" sz="2800" dirty="0" err="1"/>
              <a:t>piu</a:t>
            </a:r>
            <a:r>
              <a:rPr lang="it-IT" sz="2800" dirty="0"/>
              <a:t>̀ guidare gli autobus. </a:t>
            </a:r>
          </a:p>
          <a:p>
            <a:endParaRPr lang="it-IT" sz="2800" dirty="0"/>
          </a:p>
          <a:p>
            <a:endParaRPr lang="it-IT" dirty="0"/>
          </a:p>
        </p:txBody>
      </p:sp>
    </p:spTree>
    <p:extLst>
      <p:ext uri="{BB962C8B-B14F-4D97-AF65-F5344CB8AC3E}">
        <p14:creationId xmlns:p14="http://schemas.microsoft.com/office/powerpoint/2010/main" val="3166246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96F2E4F-A660-A948-B3CE-BA859FB58398}"/>
              </a:ext>
            </a:extLst>
          </p:cNvPr>
          <p:cNvSpPr>
            <a:spLocks noGrp="1"/>
          </p:cNvSpPr>
          <p:nvPr>
            <p:ph idx="1"/>
          </p:nvPr>
        </p:nvSpPr>
        <p:spPr>
          <a:xfrm>
            <a:off x="685801" y="2142067"/>
            <a:ext cx="10131425" cy="4472378"/>
          </a:xfrm>
        </p:spPr>
        <p:txBody>
          <a:bodyPr>
            <a:normAutofit lnSpcReduction="10000"/>
          </a:bodyPr>
          <a:lstStyle/>
          <a:p>
            <a:r>
              <a:rPr lang="it-IT" sz="2800" dirty="0"/>
              <a:t>Età: 24 anni</a:t>
            </a:r>
          </a:p>
          <a:p>
            <a:r>
              <a:rPr lang="it-IT" sz="2800" dirty="0"/>
              <a:t>tutti gli autoveicoli destinati al trasporto di </a:t>
            </a:r>
            <a:r>
              <a:rPr lang="it-IT" sz="2800" dirty="0" err="1"/>
              <a:t>piu</a:t>
            </a:r>
            <a:r>
              <a:rPr lang="it-IT" sz="2800" dirty="0"/>
              <a:t>̀ di 8 persone oltre al conducente anche trainanti un rimorchio di massa massima autorizzata non superiore a 750 kg.</a:t>
            </a:r>
            <a:br>
              <a:rPr lang="it-IT" sz="2800" dirty="0"/>
            </a:br>
            <a:r>
              <a:rPr lang="it-IT" sz="2800" dirty="0"/>
              <a:t>Abilita a condurre anche veicoli delle categorie AM(ciclomotori), B1(quadricicli non leggeri), B, D1 </a:t>
            </a:r>
          </a:p>
          <a:p>
            <a:r>
              <a:rPr lang="it-IT" sz="2800" dirty="0"/>
              <a:t>La patente è valida 5 anni fino all’</a:t>
            </a:r>
            <a:r>
              <a:rPr lang="it-IT" sz="2800" dirty="0" err="1"/>
              <a:t>eta</a:t>
            </a:r>
            <a:r>
              <a:rPr lang="it-IT" sz="2800" dirty="0"/>
              <a:t>̀ di 60 anni, </a:t>
            </a:r>
            <a:r>
              <a:rPr lang="it-IT" sz="2800" dirty="0" err="1"/>
              <a:t>dopodiche</a:t>
            </a:r>
            <a:r>
              <a:rPr lang="it-IT" sz="2800" dirty="0"/>
              <a:t>́ se si vuole continuare a guidare fino a 68 anni si deve andare in commissione medica locale ogni anno e farsi rilasciare un attestato di </a:t>
            </a:r>
            <a:r>
              <a:rPr lang="it-IT" sz="2800" dirty="0" err="1"/>
              <a:t>idoneita</a:t>
            </a:r>
            <a:r>
              <a:rPr lang="it-IT" sz="2800" dirty="0"/>
              <a:t>̀, dopo i 68 anni non si possono </a:t>
            </a:r>
            <a:r>
              <a:rPr lang="it-IT" sz="2800" dirty="0" err="1"/>
              <a:t>piu</a:t>
            </a:r>
            <a:r>
              <a:rPr lang="it-IT" sz="2800" dirty="0"/>
              <a:t>̀ guidare gli autobus. </a:t>
            </a:r>
          </a:p>
          <a:p>
            <a:endParaRPr lang="it-IT" sz="2800" dirty="0"/>
          </a:p>
          <a:p>
            <a:endParaRPr lang="it-IT" dirty="0"/>
          </a:p>
        </p:txBody>
      </p:sp>
      <p:sp>
        <p:nvSpPr>
          <p:cNvPr id="4" name="Titolo 1">
            <a:extLst>
              <a:ext uri="{FF2B5EF4-FFF2-40B4-BE49-F238E27FC236}">
                <a16:creationId xmlns:a16="http://schemas.microsoft.com/office/drawing/2014/main" id="{6D53C7BC-0111-3048-9493-55DC65FEECFD}"/>
              </a:ext>
            </a:extLst>
          </p:cNvPr>
          <p:cNvSpPr>
            <a:spLocks noGrp="1"/>
          </p:cNvSpPr>
          <p:nvPr>
            <p:ph type="title"/>
          </p:nvPr>
        </p:nvSpPr>
        <p:spPr>
          <a:xfrm>
            <a:off x="685800" y="139582"/>
            <a:ext cx="10131425" cy="1456267"/>
          </a:xfrm>
        </p:spPr>
        <p:txBody>
          <a:bodyPr>
            <a:normAutofit/>
          </a:bodyPr>
          <a:lstStyle/>
          <a:p>
            <a:pPr algn="ctr"/>
            <a:r>
              <a:rPr lang="it-IT" sz="7200" b="1" dirty="0">
                <a:solidFill>
                  <a:srgbClr val="FFFF00"/>
                </a:solidFill>
                <a:latin typeface="+mn-lt"/>
              </a:rPr>
              <a:t>PATENTE D</a:t>
            </a:r>
            <a:endParaRPr lang="it-IT" sz="7200" dirty="0">
              <a:latin typeface="+mn-lt"/>
            </a:endParaRPr>
          </a:p>
        </p:txBody>
      </p:sp>
      <p:sp>
        <p:nvSpPr>
          <p:cNvPr id="5" name="Rettangolo 4">
            <a:extLst>
              <a:ext uri="{FF2B5EF4-FFF2-40B4-BE49-F238E27FC236}">
                <a16:creationId xmlns:a16="http://schemas.microsoft.com/office/drawing/2014/main" id="{4452DEBF-CD58-184A-8895-87A28DC30CEE}"/>
              </a:ext>
            </a:extLst>
          </p:cNvPr>
          <p:cNvSpPr/>
          <p:nvPr/>
        </p:nvSpPr>
        <p:spPr>
          <a:xfrm>
            <a:off x="5278452" y="1405222"/>
            <a:ext cx="6096000" cy="830997"/>
          </a:xfrm>
          <a:prstGeom prst="rect">
            <a:avLst/>
          </a:prstGeom>
        </p:spPr>
        <p:txBody>
          <a:bodyPr>
            <a:spAutoFit/>
          </a:bodyPr>
          <a:lstStyle/>
          <a:p>
            <a:r>
              <a:rPr lang="it-IT" sz="2400" b="1" dirty="0">
                <a:solidFill>
                  <a:srgbClr val="FF6600"/>
                </a:solidFill>
                <a:latin typeface="AcuminVariableConcept"/>
              </a:rPr>
              <a:t>La patente D rilasciata entro il 30-09-2004 ricomprende la patente C. </a:t>
            </a:r>
          </a:p>
        </p:txBody>
      </p:sp>
    </p:spTree>
    <p:extLst>
      <p:ext uri="{BB962C8B-B14F-4D97-AF65-F5344CB8AC3E}">
        <p14:creationId xmlns:p14="http://schemas.microsoft.com/office/powerpoint/2010/main" val="1772012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6D96E4C-751E-CE4F-A9B1-667752F403C1}"/>
              </a:ext>
            </a:extLst>
          </p:cNvPr>
          <p:cNvSpPr>
            <a:spLocks noGrp="1"/>
          </p:cNvSpPr>
          <p:nvPr>
            <p:ph idx="1"/>
          </p:nvPr>
        </p:nvSpPr>
        <p:spPr>
          <a:xfrm>
            <a:off x="487110" y="1365112"/>
            <a:ext cx="10355753" cy="5044234"/>
          </a:xfrm>
        </p:spPr>
        <p:txBody>
          <a:bodyPr>
            <a:normAutofit fontScale="92500" lnSpcReduction="10000"/>
          </a:bodyPr>
          <a:lstStyle/>
          <a:p>
            <a:r>
              <a:rPr lang="it-IT" sz="2800" dirty="0"/>
              <a:t>complessi di veicoli composti da una motrice della categoria D e da un rimorchio di massa massima autorizzata superiore a 750 kg;</a:t>
            </a:r>
            <a:br>
              <a:rPr lang="it-IT" sz="2800" dirty="0"/>
            </a:br>
            <a:r>
              <a:rPr lang="it-IT" sz="2800" dirty="0"/>
              <a:t>trenini turistici aventi un numero di posti a sedere superiori a 8 oltre a quello del conducente; </a:t>
            </a:r>
          </a:p>
          <a:p>
            <a:r>
              <a:rPr lang="it-IT" sz="2800" dirty="0"/>
              <a:t>autosnodati (con troncone trainato avente massa complessiva superiore a 750 kg) </a:t>
            </a:r>
          </a:p>
          <a:p>
            <a:r>
              <a:rPr lang="it-IT" sz="2800" dirty="0"/>
              <a:t>Abilita a condurre anche veicoli delle categorie AM(ciclomotori), B1(quadricicli non leggeri), B, BE, D1E </a:t>
            </a:r>
          </a:p>
          <a:p>
            <a:r>
              <a:rPr lang="it-IT" sz="2800" dirty="0"/>
              <a:t>La patente è valida 5 anni fino all’</a:t>
            </a:r>
            <a:r>
              <a:rPr lang="it-IT" sz="2800" dirty="0" err="1"/>
              <a:t>eta</a:t>
            </a:r>
            <a:r>
              <a:rPr lang="it-IT" sz="2800" dirty="0"/>
              <a:t>̀ di 60 anni, </a:t>
            </a:r>
            <a:r>
              <a:rPr lang="it-IT" sz="2800" dirty="0" err="1"/>
              <a:t>dopodiche</a:t>
            </a:r>
            <a:r>
              <a:rPr lang="it-IT" sz="2800" dirty="0"/>
              <a:t>́ se si vuole continuare a guidare fino a 68 anni si deve andare in commissione medica locale ogni anno e farsi rilasciare un attestato di </a:t>
            </a:r>
            <a:r>
              <a:rPr lang="it-IT" sz="2800" dirty="0" err="1"/>
              <a:t>idoneita</a:t>
            </a:r>
            <a:r>
              <a:rPr lang="it-IT" sz="2800" dirty="0"/>
              <a:t>̀, dopo i 68 anni non si </a:t>
            </a:r>
            <a:r>
              <a:rPr lang="it-IT" sz="2800" dirty="0" err="1"/>
              <a:t>puo</a:t>
            </a:r>
            <a:r>
              <a:rPr lang="it-IT" sz="2800" dirty="0"/>
              <a:t>̀ possono guidare gli autobus. </a:t>
            </a:r>
          </a:p>
          <a:p>
            <a:endParaRPr lang="it-IT" sz="2800" dirty="0"/>
          </a:p>
          <a:p>
            <a:endParaRPr lang="it-IT" dirty="0"/>
          </a:p>
        </p:txBody>
      </p:sp>
      <p:sp>
        <p:nvSpPr>
          <p:cNvPr id="4" name="Titolo 1">
            <a:extLst>
              <a:ext uri="{FF2B5EF4-FFF2-40B4-BE49-F238E27FC236}">
                <a16:creationId xmlns:a16="http://schemas.microsoft.com/office/drawing/2014/main" id="{5A100716-D693-2144-94A5-8C13F46A61C8}"/>
              </a:ext>
            </a:extLst>
          </p:cNvPr>
          <p:cNvSpPr>
            <a:spLocks noGrp="1"/>
          </p:cNvSpPr>
          <p:nvPr>
            <p:ph type="title"/>
          </p:nvPr>
        </p:nvSpPr>
        <p:spPr>
          <a:xfrm>
            <a:off x="796896" y="-91155"/>
            <a:ext cx="10131425" cy="1456267"/>
          </a:xfrm>
        </p:spPr>
        <p:txBody>
          <a:bodyPr>
            <a:normAutofit/>
          </a:bodyPr>
          <a:lstStyle/>
          <a:p>
            <a:pPr algn="ctr"/>
            <a:r>
              <a:rPr lang="it-IT" sz="7200" b="1" dirty="0">
                <a:solidFill>
                  <a:srgbClr val="FFFF00"/>
                </a:solidFill>
                <a:latin typeface="+mn-lt"/>
              </a:rPr>
              <a:t>PATENTE De</a:t>
            </a:r>
            <a:endParaRPr lang="it-IT" sz="7200" dirty="0">
              <a:latin typeface="+mn-lt"/>
            </a:endParaRPr>
          </a:p>
        </p:txBody>
      </p:sp>
    </p:spTree>
    <p:extLst>
      <p:ext uri="{BB962C8B-B14F-4D97-AF65-F5344CB8AC3E}">
        <p14:creationId xmlns:p14="http://schemas.microsoft.com/office/powerpoint/2010/main" val="1755035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81DF75-15CD-3640-BA22-8210E358A5E8}"/>
              </a:ext>
            </a:extLst>
          </p:cNvPr>
          <p:cNvSpPr>
            <a:spLocks noGrp="1"/>
          </p:cNvSpPr>
          <p:nvPr>
            <p:ph type="title"/>
          </p:nvPr>
        </p:nvSpPr>
        <p:spPr>
          <a:xfrm>
            <a:off x="925083" y="96853"/>
            <a:ext cx="10131425" cy="1456267"/>
          </a:xfrm>
        </p:spPr>
        <p:txBody>
          <a:bodyPr>
            <a:normAutofit/>
          </a:bodyPr>
          <a:lstStyle/>
          <a:p>
            <a:r>
              <a:rPr lang="it-IT" sz="6000" b="1" dirty="0">
                <a:solidFill>
                  <a:srgbClr val="FFFF00"/>
                </a:solidFill>
                <a:latin typeface="+mn-lt"/>
              </a:rPr>
              <a:t>CODICI SULLA PATENTE</a:t>
            </a:r>
          </a:p>
        </p:txBody>
      </p:sp>
      <p:pic>
        <p:nvPicPr>
          <p:cNvPr id="5" name="Segnaposto contenuto 4">
            <a:extLst>
              <a:ext uri="{FF2B5EF4-FFF2-40B4-BE49-F238E27FC236}">
                <a16:creationId xmlns:a16="http://schemas.microsoft.com/office/drawing/2014/main" id="{E9FA6266-DFD8-7F4B-BE45-18F4B0E484C4}"/>
              </a:ext>
            </a:extLst>
          </p:cNvPr>
          <p:cNvPicPr>
            <a:picLocks noGrp="1" noChangeAspect="1"/>
          </p:cNvPicPr>
          <p:nvPr>
            <p:ph idx="1"/>
          </p:nvPr>
        </p:nvPicPr>
        <p:blipFill>
          <a:blip r:embed="rId2"/>
          <a:stretch>
            <a:fillRect/>
          </a:stretch>
        </p:blipFill>
        <p:spPr>
          <a:xfrm>
            <a:off x="925084" y="1689853"/>
            <a:ext cx="8671844" cy="1722006"/>
          </a:xfrm>
        </p:spPr>
      </p:pic>
      <p:pic>
        <p:nvPicPr>
          <p:cNvPr id="7" name="Immagine 6">
            <a:extLst>
              <a:ext uri="{FF2B5EF4-FFF2-40B4-BE49-F238E27FC236}">
                <a16:creationId xmlns:a16="http://schemas.microsoft.com/office/drawing/2014/main" id="{9C4D59BA-BD81-444E-89B6-597F18F38EBA}"/>
              </a:ext>
            </a:extLst>
          </p:cNvPr>
          <p:cNvPicPr>
            <a:picLocks noChangeAspect="1"/>
          </p:cNvPicPr>
          <p:nvPr/>
        </p:nvPicPr>
        <p:blipFill>
          <a:blip r:embed="rId3"/>
          <a:stretch>
            <a:fillRect/>
          </a:stretch>
        </p:blipFill>
        <p:spPr>
          <a:xfrm>
            <a:off x="925082" y="3548592"/>
            <a:ext cx="8713843" cy="2869300"/>
          </a:xfrm>
          <a:prstGeom prst="rect">
            <a:avLst/>
          </a:prstGeom>
        </p:spPr>
      </p:pic>
    </p:spTree>
    <p:extLst>
      <p:ext uri="{BB962C8B-B14F-4D97-AF65-F5344CB8AC3E}">
        <p14:creationId xmlns:p14="http://schemas.microsoft.com/office/powerpoint/2010/main" val="985352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51E6AC7D-A408-3743-A4B0-4EB512294E8E}"/>
              </a:ext>
            </a:extLst>
          </p:cNvPr>
          <p:cNvPicPr>
            <a:picLocks noGrp="1" noChangeAspect="1"/>
          </p:cNvPicPr>
          <p:nvPr>
            <p:ph idx="1"/>
          </p:nvPr>
        </p:nvPicPr>
        <p:blipFill>
          <a:blip r:embed="rId2"/>
          <a:stretch>
            <a:fillRect/>
          </a:stretch>
        </p:blipFill>
        <p:spPr>
          <a:xfrm>
            <a:off x="581114" y="344681"/>
            <a:ext cx="9133704" cy="2241909"/>
          </a:xfrm>
        </p:spPr>
      </p:pic>
      <p:pic>
        <p:nvPicPr>
          <p:cNvPr id="7" name="Immagine 6">
            <a:extLst>
              <a:ext uri="{FF2B5EF4-FFF2-40B4-BE49-F238E27FC236}">
                <a16:creationId xmlns:a16="http://schemas.microsoft.com/office/drawing/2014/main" id="{13D42CBF-0550-F34F-A8CA-A2BABDF71E85}"/>
              </a:ext>
            </a:extLst>
          </p:cNvPr>
          <p:cNvPicPr>
            <a:picLocks noChangeAspect="1"/>
          </p:cNvPicPr>
          <p:nvPr/>
        </p:nvPicPr>
        <p:blipFill>
          <a:blip r:embed="rId3"/>
          <a:stretch>
            <a:fillRect/>
          </a:stretch>
        </p:blipFill>
        <p:spPr>
          <a:xfrm>
            <a:off x="666571" y="2768547"/>
            <a:ext cx="9056971" cy="3418608"/>
          </a:xfrm>
          <a:prstGeom prst="rect">
            <a:avLst/>
          </a:prstGeom>
        </p:spPr>
      </p:pic>
    </p:spTree>
    <p:extLst>
      <p:ext uri="{BB962C8B-B14F-4D97-AF65-F5344CB8AC3E}">
        <p14:creationId xmlns:p14="http://schemas.microsoft.com/office/powerpoint/2010/main" val="52889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E7F3228-6A85-3243-A94F-80B79D1120A8}"/>
              </a:ext>
            </a:extLst>
          </p:cNvPr>
          <p:cNvPicPr>
            <a:picLocks noChangeAspect="1"/>
          </p:cNvPicPr>
          <p:nvPr/>
        </p:nvPicPr>
        <p:blipFill>
          <a:blip r:embed="rId2"/>
          <a:stretch>
            <a:fillRect/>
          </a:stretch>
        </p:blipFill>
        <p:spPr>
          <a:xfrm>
            <a:off x="553995" y="188007"/>
            <a:ext cx="7726880" cy="3220191"/>
          </a:xfrm>
          <a:prstGeom prst="rect">
            <a:avLst/>
          </a:prstGeom>
        </p:spPr>
      </p:pic>
      <p:pic>
        <p:nvPicPr>
          <p:cNvPr id="7" name="Immagine 6">
            <a:extLst>
              <a:ext uri="{FF2B5EF4-FFF2-40B4-BE49-F238E27FC236}">
                <a16:creationId xmlns:a16="http://schemas.microsoft.com/office/drawing/2014/main" id="{D1585151-97CC-E440-95FA-9B4998D3E708}"/>
              </a:ext>
            </a:extLst>
          </p:cNvPr>
          <p:cNvPicPr>
            <a:picLocks noChangeAspect="1"/>
          </p:cNvPicPr>
          <p:nvPr/>
        </p:nvPicPr>
        <p:blipFill>
          <a:blip r:embed="rId3"/>
          <a:stretch>
            <a:fillRect/>
          </a:stretch>
        </p:blipFill>
        <p:spPr>
          <a:xfrm>
            <a:off x="553995" y="3857953"/>
            <a:ext cx="10200830" cy="1885955"/>
          </a:xfrm>
          <a:prstGeom prst="rect">
            <a:avLst/>
          </a:prstGeom>
        </p:spPr>
      </p:pic>
    </p:spTree>
    <p:extLst>
      <p:ext uri="{BB962C8B-B14F-4D97-AF65-F5344CB8AC3E}">
        <p14:creationId xmlns:p14="http://schemas.microsoft.com/office/powerpoint/2010/main" val="1549957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9C7500-2146-7440-8EFF-4429542D6465}"/>
              </a:ext>
            </a:extLst>
          </p:cNvPr>
          <p:cNvSpPr>
            <a:spLocks noGrp="1"/>
          </p:cNvSpPr>
          <p:nvPr>
            <p:ph type="title"/>
          </p:nvPr>
        </p:nvSpPr>
        <p:spPr/>
        <p:txBody>
          <a:bodyPr>
            <a:noAutofit/>
          </a:bodyPr>
          <a:lstStyle/>
          <a:p>
            <a:r>
              <a:rPr lang="it-IT" sz="6600" b="1" dirty="0">
                <a:solidFill>
                  <a:srgbClr val="FFFF00"/>
                </a:solidFill>
                <a:latin typeface="+mn-lt"/>
              </a:rPr>
              <a:t>CONVERSIONE PATENTE EXTRA-UE</a:t>
            </a:r>
          </a:p>
        </p:txBody>
      </p:sp>
      <p:sp>
        <p:nvSpPr>
          <p:cNvPr id="3" name="Segnaposto contenuto 2">
            <a:extLst>
              <a:ext uri="{FF2B5EF4-FFF2-40B4-BE49-F238E27FC236}">
                <a16:creationId xmlns:a16="http://schemas.microsoft.com/office/drawing/2014/main" id="{AE2D7C5E-9B5F-2746-99E9-B24ABA8221B5}"/>
              </a:ext>
            </a:extLst>
          </p:cNvPr>
          <p:cNvSpPr>
            <a:spLocks noGrp="1"/>
          </p:cNvSpPr>
          <p:nvPr>
            <p:ph idx="1"/>
          </p:nvPr>
        </p:nvSpPr>
        <p:spPr>
          <a:xfrm>
            <a:off x="523431" y="2577902"/>
            <a:ext cx="10131425" cy="3649133"/>
          </a:xfrm>
        </p:spPr>
        <p:txBody>
          <a:bodyPr/>
          <a:lstStyle/>
          <a:p>
            <a:pPr marL="0" indent="0">
              <a:buNone/>
            </a:pPr>
            <a:r>
              <a:rPr lang="it-IT" sz="3200" dirty="0"/>
              <a:t>Le seguenti patenti sono ad oggi convertibili: Albania, Algeria, Andorra, Argentina, Bosnia ed Erzegovina, Brasile, Corea del Sud, Filippine, </a:t>
            </a:r>
            <a:r>
              <a:rPr lang="it-IT" sz="3200" dirty="0" err="1"/>
              <a:t>Giap</a:t>
            </a:r>
            <a:r>
              <a:rPr lang="it-IT" sz="3200" dirty="0"/>
              <a:t>- pone, Israele, Kosovo, Libano, Macedonia , Marocco, Moldova, Principato di Monaco, Regno Unito di Gran Bretagna e Irlanda del Nord, San Marino, Serbia, Svizzera, Tunisia, Taiwan, Turchia, Ucraina. </a:t>
            </a:r>
          </a:p>
          <a:p>
            <a:endParaRPr lang="it-IT" dirty="0"/>
          </a:p>
        </p:txBody>
      </p:sp>
    </p:spTree>
    <p:extLst>
      <p:ext uri="{BB962C8B-B14F-4D97-AF65-F5344CB8AC3E}">
        <p14:creationId xmlns:p14="http://schemas.microsoft.com/office/powerpoint/2010/main" val="3189401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1DEB7E-0905-3D45-89F1-FD8FF73876F5}"/>
              </a:ext>
            </a:extLst>
          </p:cNvPr>
          <p:cNvSpPr>
            <a:spLocks noGrp="1"/>
          </p:cNvSpPr>
          <p:nvPr>
            <p:ph type="title"/>
          </p:nvPr>
        </p:nvSpPr>
        <p:spPr/>
        <p:txBody>
          <a:bodyPr>
            <a:normAutofit/>
          </a:bodyPr>
          <a:lstStyle/>
          <a:p>
            <a:r>
              <a:rPr lang="it-IT" sz="6000" b="1" dirty="0">
                <a:solidFill>
                  <a:srgbClr val="FFFF00"/>
                </a:solidFill>
                <a:latin typeface="+mn-lt"/>
              </a:rPr>
              <a:t>RESPONSABILITA’</a:t>
            </a:r>
          </a:p>
        </p:txBody>
      </p:sp>
      <p:pic>
        <p:nvPicPr>
          <p:cNvPr id="5" name="Segnaposto contenuto 4">
            <a:extLst>
              <a:ext uri="{FF2B5EF4-FFF2-40B4-BE49-F238E27FC236}">
                <a16:creationId xmlns:a16="http://schemas.microsoft.com/office/drawing/2014/main" id="{8BF4E7C3-717B-1F40-9E00-A580BAF1E488}"/>
              </a:ext>
            </a:extLst>
          </p:cNvPr>
          <p:cNvPicPr>
            <a:picLocks noGrp="1" noChangeAspect="1"/>
          </p:cNvPicPr>
          <p:nvPr>
            <p:ph idx="1"/>
          </p:nvPr>
        </p:nvPicPr>
        <p:blipFill>
          <a:blip r:embed="rId2"/>
          <a:stretch>
            <a:fillRect/>
          </a:stretch>
        </p:blipFill>
        <p:spPr>
          <a:xfrm>
            <a:off x="685800" y="2746550"/>
            <a:ext cx="10131425" cy="2439638"/>
          </a:xfrm>
        </p:spPr>
      </p:pic>
    </p:spTree>
    <p:extLst>
      <p:ext uri="{BB962C8B-B14F-4D97-AF65-F5344CB8AC3E}">
        <p14:creationId xmlns:p14="http://schemas.microsoft.com/office/powerpoint/2010/main" val="2073587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21D9EE-3CC7-6241-B448-6AD2653E425A}"/>
              </a:ext>
            </a:extLst>
          </p:cNvPr>
          <p:cNvSpPr>
            <a:spLocks noGrp="1"/>
          </p:cNvSpPr>
          <p:nvPr>
            <p:ph type="title"/>
          </p:nvPr>
        </p:nvSpPr>
        <p:spPr/>
        <p:txBody>
          <a:bodyPr/>
          <a:lstStyle/>
          <a:p>
            <a:r>
              <a:rPr lang="it-IT" sz="5400" b="1" dirty="0">
                <a:solidFill>
                  <a:srgbClr val="FFFF00"/>
                </a:solidFill>
                <a:latin typeface="+mn-lt"/>
              </a:rPr>
              <a:t>SANZIONI</a:t>
            </a:r>
            <a:r>
              <a:rPr lang="it-IT" dirty="0"/>
              <a:t> </a:t>
            </a:r>
          </a:p>
        </p:txBody>
      </p:sp>
      <p:sp>
        <p:nvSpPr>
          <p:cNvPr id="3" name="Segnaposto contenuto 2">
            <a:extLst>
              <a:ext uri="{FF2B5EF4-FFF2-40B4-BE49-F238E27FC236}">
                <a16:creationId xmlns:a16="http://schemas.microsoft.com/office/drawing/2014/main" id="{3BB2960D-3AC2-EF49-80AB-4C2B678A1E99}"/>
              </a:ext>
            </a:extLst>
          </p:cNvPr>
          <p:cNvSpPr>
            <a:spLocks noGrp="1"/>
          </p:cNvSpPr>
          <p:nvPr>
            <p:ph idx="1"/>
          </p:nvPr>
        </p:nvSpPr>
        <p:spPr/>
        <p:txBody>
          <a:bodyPr>
            <a:normAutofit fontScale="70000" lnSpcReduction="20000"/>
          </a:bodyPr>
          <a:lstStyle/>
          <a:p>
            <a:endParaRPr lang="it-IT" sz="5400" dirty="0"/>
          </a:p>
          <a:p>
            <a:pPr marL="0" indent="0">
              <a:buNone/>
            </a:pPr>
            <a:r>
              <a:rPr lang="it-IT" sz="5400" dirty="0"/>
              <a:t>La sanzione amministrativa è una misura punitiva di tipo patrimoniale </a:t>
            </a:r>
            <a:r>
              <a:rPr lang="it-IT" sz="5400" dirty="0" err="1"/>
              <a:t>cioe</a:t>
            </a:r>
            <a:r>
              <a:rPr lang="it-IT" sz="5400" dirty="0"/>
              <a:t>̀ che prevede un pagamento di una somma di denaro, tale misura può̀ accompagnarsi a sanzioni accessorie come la sospensione della patente o del libretto di circolazione. </a:t>
            </a:r>
          </a:p>
          <a:p>
            <a:endParaRPr lang="it-IT" dirty="0"/>
          </a:p>
        </p:txBody>
      </p:sp>
    </p:spTree>
    <p:extLst>
      <p:ext uri="{BB962C8B-B14F-4D97-AF65-F5344CB8AC3E}">
        <p14:creationId xmlns:p14="http://schemas.microsoft.com/office/powerpoint/2010/main" val="3267092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0ED75A-BBDB-494D-A988-5790D933AFE2}"/>
              </a:ext>
            </a:extLst>
          </p:cNvPr>
          <p:cNvSpPr>
            <a:spLocks noGrp="1"/>
          </p:cNvSpPr>
          <p:nvPr>
            <p:ph type="title"/>
          </p:nvPr>
        </p:nvSpPr>
        <p:spPr>
          <a:xfrm>
            <a:off x="907992" y="0"/>
            <a:ext cx="10131425" cy="1456267"/>
          </a:xfrm>
        </p:spPr>
        <p:txBody>
          <a:bodyPr>
            <a:normAutofit fontScale="90000"/>
          </a:bodyPr>
          <a:lstStyle/>
          <a:p>
            <a:r>
              <a:rPr lang="it-IT" sz="6600" b="1" dirty="0">
                <a:solidFill>
                  <a:srgbClr val="FFFF00"/>
                </a:solidFill>
                <a:latin typeface="+mn-lt"/>
              </a:rPr>
              <a:t>ESCLUSIONI RESPONSABILITA’ </a:t>
            </a:r>
          </a:p>
        </p:txBody>
      </p:sp>
      <p:sp>
        <p:nvSpPr>
          <p:cNvPr id="3" name="Segnaposto contenuto 2">
            <a:extLst>
              <a:ext uri="{FF2B5EF4-FFF2-40B4-BE49-F238E27FC236}">
                <a16:creationId xmlns:a16="http://schemas.microsoft.com/office/drawing/2014/main" id="{2A7238D2-C98F-8349-8FDA-403275095F45}"/>
              </a:ext>
            </a:extLst>
          </p:cNvPr>
          <p:cNvSpPr>
            <a:spLocks noGrp="1"/>
          </p:cNvSpPr>
          <p:nvPr>
            <p:ph idx="1"/>
          </p:nvPr>
        </p:nvSpPr>
        <p:spPr>
          <a:xfrm>
            <a:off x="427291" y="1281869"/>
            <a:ext cx="11203536" cy="5101839"/>
          </a:xfrm>
        </p:spPr>
        <p:txBody>
          <a:bodyPr>
            <a:normAutofit/>
          </a:bodyPr>
          <a:lstStyle/>
          <a:p>
            <a:r>
              <a:rPr lang="it-IT" sz="2400" dirty="0"/>
              <a:t>Vi sono situazioni che dipendono dal fattore umano che escludono la </a:t>
            </a:r>
            <a:r>
              <a:rPr lang="it-IT" sz="2400" dirty="0" err="1"/>
              <a:t>procedibilita</a:t>
            </a:r>
            <a:r>
              <a:rPr lang="it-IT" sz="2400" dirty="0"/>
              <a:t>̀ in ambito sanzioni amministrative come da elenco di seguito: </a:t>
            </a:r>
          </a:p>
          <a:p>
            <a:pPr lvl="1"/>
            <a:r>
              <a:rPr lang="it-IT" sz="2400" dirty="0"/>
              <a:t>Minori di 18 anni (art.2 legge 689/1981 – art.194 </a:t>
            </a:r>
            <a:r>
              <a:rPr lang="it-IT" sz="2400" dirty="0" err="1"/>
              <a:t>cds</a:t>
            </a:r>
            <a:r>
              <a:rPr lang="it-IT" sz="2400" dirty="0"/>
              <a:t> – art.219 bis </a:t>
            </a:r>
            <a:r>
              <a:rPr lang="it-IT" sz="2400" dirty="0" err="1"/>
              <a:t>cds</a:t>
            </a:r>
            <a:r>
              <a:rPr lang="it-IT" sz="2400" dirty="0"/>
              <a:t>): rispondo i geni- tori (entrambi) o i tutori legali.</a:t>
            </a:r>
            <a:br>
              <a:rPr lang="it-IT" sz="2400" dirty="0"/>
            </a:br>
            <a:r>
              <a:rPr lang="it-IT" sz="2400" dirty="0"/>
              <a:t>Mancanza di intendere e di volere: interdizioni giudiziali, inabilitazione, disturbi psichiatrici (non è escluso l’uso di alcol e di droga) </a:t>
            </a:r>
          </a:p>
          <a:p>
            <a:pPr lvl="1"/>
            <a:r>
              <a:rPr lang="it-IT" sz="2400" dirty="0"/>
              <a:t>Mancanza di coscienza e volontà:</a:t>
            </a:r>
          </a:p>
          <a:p>
            <a:pPr lvl="2">
              <a:buFont typeface="Wingdings" pitchFamily="2" charset="2"/>
              <a:buChar char="Ø"/>
            </a:pPr>
            <a:r>
              <a:rPr lang="it-IT" sz="2200" dirty="0"/>
              <a:t>Forza maggiore. </a:t>
            </a:r>
          </a:p>
          <a:p>
            <a:pPr lvl="2">
              <a:buFont typeface="Wingdings" pitchFamily="2" charset="2"/>
              <a:buChar char="Ø"/>
            </a:pPr>
            <a:r>
              <a:rPr lang="it-IT" sz="2200" dirty="0"/>
              <a:t>Caso fortuito. </a:t>
            </a:r>
          </a:p>
          <a:p>
            <a:pPr lvl="2">
              <a:buFont typeface="Wingdings" pitchFamily="2" charset="2"/>
              <a:buChar char="Ø"/>
            </a:pPr>
            <a:r>
              <a:rPr lang="it-IT" sz="2200" dirty="0"/>
              <a:t>Errore di fatto o di diritto.</a:t>
            </a:r>
          </a:p>
          <a:p>
            <a:pPr lvl="1"/>
            <a:r>
              <a:rPr lang="it-IT" sz="2400" dirty="0"/>
              <a:t>Tentativo: non è contemplato il tentativo di violazione di una norma </a:t>
            </a:r>
          </a:p>
          <a:p>
            <a:endParaRPr lang="it-IT" dirty="0"/>
          </a:p>
        </p:txBody>
      </p:sp>
    </p:spTree>
    <p:extLst>
      <p:ext uri="{BB962C8B-B14F-4D97-AF65-F5344CB8AC3E}">
        <p14:creationId xmlns:p14="http://schemas.microsoft.com/office/powerpoint/2010/main" val="1429781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2CE982-11B4-2248-8D0F-03EEF2A91AB7}"/>
              </a:ext>
            </a:extLst>
          </p:cNvPr>
          <p:cNvSpPr>
            <a:spLocks noGrp="1"/>
          </p:cNvSpPr>
          <p:nvPr>
            <p:ph type="title"/>
          </p:nvPr>
        </p:nvSpPr>
        <p:spPr>
          <a:xfrm>
            <a:off x="685801" y="301951"/>
            <a:ext cx="10131425" cy="1456267"/>
          </a:xfrm>
        </p:spPr>
        <p:txBody>
          <a:bodyPr>
            <a:normAutofit/>
          </a:bodyPr>
          <a:lstStyle/>
          <a:p>
            <a:r>
              <a:rPr lang="it-IT" sz="6000" b="1" dirty="0">
                <a:solidFill>
                  <a:srgbClr val="FFFF00"/>
                </a:solidFill>
                <a:latin typeface="+mn-lt"/>
              </a:rPr>
              <a:t>SCONTO DEL 30%</a:t>
            </a:r>
          </a:p>
        </p:txBody>
      </p:sp>
      <p:sp>
        <p:nvSpPr>
          <p:cNvPr id="3" name="Segnaposto contenuto 2">
            <a:extLst>
              <a:ext uri="{FF2B5EF4-FFF2-40B4-BE49-F238E27FC236}">
                <a16:creationId xmlns:a16="http://schemas.microsoft.com/office/drawing/2014/main" id="{34433BEA-4741-2E4A-86AA-11E2B03BCA03}"/>
              </a:ext>
            </a:extLst>
          </p:cNvPr>
          <p:cNvSpPr>
            <a:spLocks noGrp="1"/>
          </p:cNvSpPr>
          <p:nvPr>
            <p:ph idx="1"/>
          </p:nvPr>
        </p:nvSpPr>
        <p:spPr>
          <a:xfrm>
            <a:off x="606751" y="2142067"/>
            <a:ext cx="10981346" cy="4583473"/>
          </a:xfrm>
        </p:spPr>
        <p:txBody>
          <a:bodyPr>
            <a:normAutofit fontScale="92500" lnSpcReduction="10000"/>
          </a:bodyPr>
          <a:lstStyle/>
          <a:p>
            <a:pPr marL="0" indent="0">
              <a:buNone/>
            </a:pPr>
            <a:r>
              <a:rPr lang="it-IT" sz="2600" dirty="0"/>
              <a:t>Come previsto dall'art.202 Cds si applica lo sconto del 30% sul pagamento in misura ridotta se tale pagamento viene effettuato entro 5 giorni (non si conta il giorno della contestazione o notifica ed inoltre nel conteggio dei cinque giorni,</a:t>
            </a:r>
            <a:br>
              <a:rPr lang="it-IT" sz="2600" dirty="0"/>
            </a:br>
            <a:r>
              <a:rPr lang="it-IT" sz="2600" dirty="0"/>
              <a:t>se l'ultimo giorno è festivo, la scadenza si sposta al primo giorno successi- vo non festivo), tale sconto non è applicabile nei seguenti casi: </a:t>
            </a:r>
          </a:p>
          <a:p>
            <a:pPr lvl="1">
              <a:buFont typeface="Wingdings" pitchFamily="2" charset="2"/>
              <a:buChar char="v"/>
            </a:pPr>
            <a:r>
              <a:rPr lang="it-IT" sz="2600" dirty="0"/>
              <a:t>Quando il pagamento in misura ridotta non è consentito. </a:t>
            </a:r>
          </a:p>
          <a:p>
            <a:pPr lvl="1">
              <a:buFont typeface="Wingdings" pitchFamily="2" charset="2"/>
              <a:buChar char="v"/>
            </a:pPr>
            <a:r>
              <a:rPr lang="it-IT" sz="2600" dirty="0"/>
              <a:t>Quando si tratta di violazione penale.</a:t>
            </a:r>
          </a:p>
          <a:p>
            <a:pPr lvl="1">
              <a:buFont typeface="Wingdings" pitchFamily="2" charset="2"/>
              <a:buChar char="v"/>
            </a:pPr>
            <a:r>
              <a:rPr lang="it-IT" sz="2600" dirty="0"/>
              <a:t>Quando è prevista la sospensione della patente. </a:t>
            </a:r>
          </a:p>
          <a:p>
            <a:pPr lvl="1">
              <a:buFont typeface="Wingdings" pitchFamily="2" charset="2"/>
              <a:buChar char="v"/>
            </a:pPr>
            <a:r>
              <a:rPr lang="it-IT" sz="2600" dirty="0"/>
              <a:t>Quando si tratta di norme complementari . </a:t>
            </a:r>
          </a:p>
          <a:p>
            <a:pPr lvl="1">
              <a:buFont typeface="Wingdings" pitchFamily="2" charset="2"/>
              <a:buChar char="v"/>
            </a:pPr>
            <a:r>
              <a:rPr lang="it-IT" sz="2600" dirty="0"/>
              <a:t>Nei casi di revoca della patente.</a:t>
            </a:r>
            <a:br>
              <a:rPr lang="it-IT" dirty="0"/>
            </a:br>
            <a:endParaRPr lang="it-IT" dirty="0"/>
          </a:p>
          <a:p>
            <a:endParaRPr lang="it-IT" dirty="0"/>
          </a:p>
        </p:txBody>
      </p:sp>
    </p:spTree>
    <p:extLst>
      <p:ext uri="{BB962C8B-B14F-4D97-AF65-F5344CB8AC3E}">
        <p14:creationId xmlns:p14="http://schemas.microsoft.com/office/powerpoint/2010/main" val="1199588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DC9FEF-23FE-244F-B6D7-22992D57FAF6}"/>
              </a:ext>
            </a:extLst>
          </p:cNvPr>
          <p:cNvSpPr>
            <a:spLocks noGrp="1"/>
          </p:cNvSpPr>
          <p:nvPr>
            <p:ph type="title"/>
          </p:nvPr>
        </p:nvSpPr>
        <p:spPr/>
        <p:txBody>
          <a:bodyPr>
            <a:normAutofit/>
          </a:bodyPr>
          <a:lstStyle/>
          <a:p>
            <a:r>
              <a:rPr lang="it-IT" sz="8000" b="1" dirty="0">
                <a:solidFill>
                  <a:srgbClr val="FFFF00"/>
                </a:solidFill>
                <a:latin typeface="+mn-lt"/>
              </a:rPr>
              <a:t>NOTTURNA </a:t>
            </a:r>
          </a:p>
        </p:txBody>
      </p:sp>
      <p:sp>
        <p:nvSpPr>
          <p:cNvPr id="3" name="Segnaposto contenuto 2">
            <a:extLst>
              <a:ext uri="{FF2B5EF4-FFF2-40B4-BE49-F238E27FC236}">
                <a16:creationId xmlns:a16="http://schemas.microsoft.com/office/drawing/2014/main" id="{A45F781A-4F6D-874C-A189-E5B9E050DD57}"/>
              </a:ext>
            </a:extLst>
          </p:cNvPr>
          <p:cNvSpPr>
            <a:spLocks noGrp="1"/>
          </p:cNvSpPr>
          <p:nvPr>
            <p:ph idx="1"/>
          </p:nvPr>
        </p:nvSpPr>
        <p:spPr>
          <a:xfrm>
            <a:off x="606751" y="2142066"/>
            <a:ext cx="10793561" cy="4496239"/>
          </a:xfrm>
        </p:spPr>
        <p:txBody>
          <a:bodyPr>
            <a:normAutofit/>
          </a:bodyPr>
          <a:lstStyle/>
          <a:p>
            <a:pPr marL="0" indent="0">
              <a:buNone/>
            </a:pPr>
            <a:r>
              <a:rPr lang="it-IT" sz="3600" dirty="0"/>
              <a:t>Alcune violazioni al codice della strada (art.141 alta velocità, art.142 eccesso di velocità, art.145 precedenza, art.146 violazione segnaletica, art.149 distanza sicurezza, art.154 cambiamento direzione, art.174-178 ore guida e riposo, c.19 e c.20 art.176 autostrada) che avvengono dalle ore 22 alle ore 07:00 sono maggiorate di 1/3, anche a queste si può applicare lo sconto del 30%.</a:t>
            </a:r>
            <a:br>
              <a:rPr lang="it-IT" sz="3600" dirty="0"/>
            </a:br>
            <a:endParaRPr lang="it-IT" sz="3600" dirty="0"/>
          </a:p>
        </p:txBody>
      </p:sp>
    </p:spTree>
    <p:extLst>
      <p:ext uri="{BB962C8B-B14F-4D97-AF65-F5344CB8AC3E}">
        <p14:creationId xmlns:p14="http://schemas.microsoft.com/office/powerpoint/2010/main" val="2229845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D2A3C2-6D61-C444-8599-6A8BBB6A66BF}"/>
              </a:ext>
            </a:extLst>
          </p:cNvPr>
          <p:cNvSpPr>
            <a:spLocks noGrp="1"/>
          </p:cNvSpPr>
          <p:nvPr>
            <p:ph type="title"/>
          </p:nvPr>
        </p:nvSpPr>
        <p:spPr>
          <a:xfrm>
            <a:off x="436419" y="0"/>
            <a:ext cx="10131425" cy="1456267"/>
          </a:xfrm>
        </p:spPr>
        <p:txBody>
          <a:bodyPr>
            <a:normAutofit/>
          </a:bodyPr>
          <a:lstStyle/>
          <a:p>
            <a:r>
              <a:rPr lang="it-IT" sz="6000" b="1" dirty="0">
                <a:solidFill>
                  <a:srgbClr val="FFFF00"/>
                </a:solidFill>
                <a:latin typeface="+mn-lt"/>
              </a:rPr>
              <a:t>PAGAMENTO DIRETTO</a:t>
            </a:r>
          </a:p>
        </p:txBody>
      </p:sp>
      <p:sp>
        <p:nvSpPr>
          <p:cNvPr id="3" name="Segnaposto contenuto 2">
            <a:extLst>
              <a:ext uri="{FF2B5EF4-FFF2-40B4-BE49-F238E27FC236}">
                <a16:creationId xmlns:a16="http://schemas.microsoft.com/office/drawing/2014/main" id="{33F97CC4-DE81-8B49-A048-763B645625E5}"/>
              </a:ext>
            </a:extLst>
          </p:cNvPr>
          <p:cNvSpPr>
            <a:spLocks noGrp="1"/>
          </p:cNvSpPr>
          <p:nvPr>
            <p:ph idx="1"/>
          </p:nvPr>
        </p:nvSpPr>
        <p:spPr>
          <a:xfrm>
            <a:off x="436419" y="1251168"/>
            <a:ext cx="11094521" cy="5110788"/>
          </a:xfrm>
        </p:spPr>
        <p:txBody>
          <a:bodyPr>
            <a:normAutofit/>
          </a:bodyPr>
          <a:lstStyle/>
          <a:p>
            <a:pPr marL="0" indent="0">
              <a:buNone/>
            </a:pPr>
            <a:r>
              <a:rPr lang="it-IT" sz="2400" dirty="0"/>
              <a:t>Violazioni con patente C/CE/C/DE:</a:t>
            </a:r>
          </a:p>
          <a:p>
            <a:pPr lvl="1"/>
            <a:r>
              <a:rPr lang="it-IT" sz="2200" dirty="0"/>
              <a:t>Art.142 c.9, eccesso di velocità di oltre 40 km/h.</a:t>
            </a:r>
          </a:p>
          <a:p>
            <a:pPr lvl="1"/>
            <a:r>
              <a:rPr lang="it-IT" sz="2200" dirty="0"/>
              <a:t>Art.142 c.9-bis, eccesso di velocità di oltre 60 km/h.</a:t>
            </a:r>
          </a:p>
          <a:p>
            <a:pPr lvl="1"/>
            <a:r>
              <a:rPr lang="it-IT" sz="2200" dirty="0"/>
              <a:t>Art.148, sorpasso non corretto.</a:t>
            </a:r>
          </a:p>
          <a:p>
            <a:pPr lvl="1"/>
            <a:r>
              <a:rPr lang="it-IT" sz="2200" dirty="0"/>
              <a:t>Art.167 per eccedenze di massa oltre il 10%.</a:t>
            </a:r>
          </a:p>
          <a:p>
            <a:pPr lvl="1"/>
            <a:r>
              <a:rPr lang="it-IT" sz="2200" dirty="0"/>
              <a:t>Art.174 superamento delle ore di guida oltre il 10% oppure incompleto riposo giornaliero oltre il 10%.</a:t>
            </a:r>
          </a:p>
          <a:p>
            <a:pPr lvl="1"/>
            <a:r>
              <a:rPr lang="it-IT" sz="2200" dirty="0"/>
              <a:t>Art.178 (trasporti sottoposti all’AETR) superamento delle ore di guida oltre il 10% oppure incompleto riposo giornaliero oltre il 10%.</a:t>
            </a:r>
          </a:p>
          <a:p>
            <a:pPr lvl="1"/>
            <a:r>
              <a:rPr lang="it-IT" sz="2200" dirty="0"/>
              <a:t>Art.178 (trasporti sottoposti all’AETR) incompleto riposo settimanale oltre il 10%. </a:t>
            </a:r>
          </a:p>
          <a:p>
            <a:endParaRPr lang="it-IT" dirty="0"/>
          </a:p>
        </p:txBody>
      </p:sp>
      <p:pic>
        <p:nvPicPr>
          <p:cNvPr id="5" name="Immagine 4">
            <a:extLst>
              <a:ext uri="{FF2B5EF4-FFF2-40B4-BE49-F238E27FC236}">
                <a16:creationId xmlns:a16="http://schemas.microsoft.com/office/drawing/2014/main" id="{D9779C59-C6D1-DA4C-B136-3A07DD2036E9}"/>
              </a:ext>
            </a:extLst>
          </p:cNvPr>
          <p:cNvPicPr>
            <a:picLocks noChangeAspect="1"/>
          </p:cNvPicPr>
          <p:nvPr/>
        </p:nvPicPr>
        <p:blipFill>
          <a:blip r:embed="rId2"/>
          <a:stretch>
            <a:fillRect/>
          </a:stretch>
        </p:blipFill>
        <p:spPr>
          <a:xfrm>
            <a:off x="7511101" y="1055643"/>
            <a:ext cx="4279900" cy="2336800"/>
          </a:xfrm>
          <a:prstGeom prst="rect">
            <a:avLst/>
          </a:prstGeom>
        </p:spPr>
      </p:pic>
    </p:spTree>
    <p:extLst>
      <p:ext uri="{BB962C8B-B14F-4D97-AF65-F5344CB8AC3E}">
        <p14:creationId xmlns:p14="http://schemas.microsoft.com/office/powerpoint/2010/main" val="2969991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7FE1CC-4AA7-E44F-ADEA-5D044D64E841}"/>
              </a:ext>
            </a:extLst>
          </p:cNvPr>
          <p:cNvSpPr>
            <a:spLocks noGrp="1"/>
          </p:cNvSpPr>
          <p:nvPr>
            <p:ph type="title"/>
          </p:nvPr>
        </p:nvSpPr>
        <p:spPr>
          <a:xfrm>
            <a:off x="498765" y="408160"/>
            <a:ext cx="10131425" cy="1456267"/>
          </a:xfrm>
        </p:spPr>
        <p:txBody>
          <a:bodyPr>
            <a:normAutofit/>
          </a:bodyPr>
          <a:lstStyle/>
          <a:p>
            <a:r>
              <a:rPr lang="it-IT" sz="6600" b="1" dirty="0">
                <a:solidFill>
                  <a:srgbClr val="FFFF00"/>
                </a:solidFill>
                <a:latin typeface="+mn-lt"/>
              </a:rPr>
              <a:t>Notifica </a:t>
            </a:r>
          </a:p>
        </p:txBody>
      </p:sp>
      <p:sp>
        <p:nvSpPr>
          <p:cNvPr id="3" name="Segnaposto contenuto 2">
            <a:extLst>
              <a:ext uri="{FF2B5EF4-FFF2-40B4-BE49-F238E27FC236}">
                <a16:creationId xmlns:a16="http://schemas.microsoft.com/office/drawing/2014/main" id="{CBB63F42-D441-8646-A097-0634D5200CEA}"/>
              </a:ext>
            </a:extLst>
          </p:cNvPr>
          <p:cNvSpPr>
            <a:spLocks noGrp="1"/>
          </p:cNvSpPr>
          <p:nvPr>
            <p:ph idx="1"/>
          </p:nvPr>
        </p:nvSpPr>
        <p:spPr>
          <a:xfrm>
            <a:off x="498765" y="2419903"/>
            <a:ext cx="10318462" cy="3926774"/>
          </a:xfrm>
        </p:spPr>
        <p:txBody>
          <a:bodyPr/>
          <a:lstStyle/>
          <a:p>
            <a:pPr marL="0" indent="0">
              <a:buNone/>
            </a:pPr>
            <a:r>
              <a:rPr lang="it-IT" sz="3200" dirty="0"/>
              <a:t>L’infrazione va notificata entro 90 giorni dalla data in cui la pubblica amministrazione è stata in grado di giungere all’identificazione degli interessati alla conte- stazione, cioè al trasgressore (se possibile) ed al responsabile in solido (es. proprietario), vedere art.201 comma 1 Cds.</a:t>
            </a:r>
          </a:p>
          <a:p>
            <a:endParaRPr lang="it-IT" dirty="0"/>
          </a:p>
        </p:txBody>
      </p:sp>
      <p:pic>
        <p:nvPicPr>
          <p:cNvPr id="5" name="Immagine 4">
            <a:extLst>
              <a:ext uri="{FF2B5EF4-FFF2-40B4-BE49-F238E27FC236}">
                <a16:creationId xmlns:a16="http://schemas.microsoft.com/office/drawing/2014/main" id="{7353177C-453D-004A-BFC9-CA3E8B769A69}"/>
              </a:ext>
            </a:extLst>
          </p:cNvPr>
          <p:cNvPicPr>
            <a:picLocks noChangeAspect="1"/>
          </p:cNvPicPr>
          <p:nvPr/>
        </p:nvPicPr>
        <p:blipFill>
          <a:blip r:embed="rId2"/>
          <a:stretch>
            <a:fillRect/>
          </a:stretch>
        </p:blipFill>
        <p:spPr>
          <a:xfrm>
            <a:off x="6237777" y="269430"/>
            <a:ext cx="4279900" cy="2336800"/>
          </a:xfrm>
          <a:prstGeom prst="rect">
            <a:avLst/>
          </a:prstGeom>
        </p:spPr>
      </p:pic>
    </p:spTree>
    <p:extLst>
      <p:ext uri="{BB962C8B-B14F-4D97-AF65-F5344CB8AC3E}">
        <p14:creationId xmlns:p14="http://schemas.microsoft.com/office/powerpoint/2010/main" val="1970802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59EFB15-769F-C546-AB39-8484F4DD161C}"/>
              </a:ext>
            </a:extLst>
          </p:cNvPr>
          <p:cNvSpPr>
            <a:spLocks noGrp="1"/>
          </p:cNvSpPr>
          <p:nvPr>
            <p:ph idx="1"/>
          </p:nvPr>
        </p:nvSpPr>
        <p:spPr>
          <a:xfrm>
            <a:off x="685801" y="2142067"/>
            <a:ext cx="10572007" cy="4472489"/>
          </a:xfrm>
        </p:spPr>
        <p:txBody>
          <a:bodyPr/>
          <a:lstStyle/>
          <a:p>
            <a:r>
              <a:rPr lang="it-IT" sz="3200" dirty="0"/>
              <a:t>100 giorni al responsabile in solido (proprietario del veicolo, titolare della ditta ecc.) se la violazione viene contestata al trasgressore immediatamente (c.1 dell'art.201 Cds).</a:t>
            </a:r>
          </a:p>
          <a:p>
            <a:r>
              <a:rPr lang="it-IT" sz="3200" dirty="0"/>
              <a:t>360 giorni per i residenti all’estero (le notifiche all’estero sono complesse e non sempre attuabili, vedere art.201 comma 1 Cds). </a:t>
            </a:r>
          </a:p>
          <a:p>
            <a:endParaRPr lang="it-IT" dirty="0"/>
          </a:p>
        </p:txBody>
      </p:sp>
      <p:sp>
        <p:nvSpPr>
          <p:cNvPr id="4" name="Titolo 1">
            <a:extLst>
              <a:ext uri="{FF2B5EF4-FFF2-40B4-BE49-F238E27FC236}">
                <a16:creationId xmlns:a16="http://schemas.microsoft.com/office/drawing/2014/main" id="{D45A0F10-ACDA-F14D-9569-EE24A70BC088}"/>
              </a:ext>
            </a:extLst>
          </p:cNvPr>
          <p:cNvSpPr>
            <a:spLocks noGrp="1"/>
          </p:cNvSpPr>
          <p:nvPr>
            <p:ph type="title"/>
          </p:nvPr>
        </p:nvSpPr>
        <p:spPr/>
        <p:txBody>
          <a:bodyPr>
            <a:normAutofit/>
          </a:bodyPr>
          <a:lstStyle/>
          <a:p>
            <a:r>
              <a:rPr lang="it-IT" sz="6600" b="1" dirty="0">
                <a:solidFill>
                  <a:srgbClr val="FFFF00"/>
                </a:solidFill>
                <a:latin typeface="+mn-lt"/>
              </a:rPr>
              <a:t>Notifica </a:t>
            </a:r>
          </a:p>
        </p:txBody>
      </p:sp>
    </p:spTree>
    <p:extLst>
      <p:ext uri="{BB962C8B-B14F-4D97-AF65-F5344CB8AC3E}">
        <p14:creationId xmlns:p14="http://schemas.microsoft.com/office/powerpoint/2010/main" val="3995368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E5DEE4-AD4B-3C4C-ABED-DBBC1BD5884D}"/>
              </a:ext>
            </a:extLst>
          </p:cNvPr>
          <p:cNvSpPr>
            <a:spLocks noGrp="1"/>
          </p:cNvSpPr>
          <p:nvPr>
            <p:ph type="title"/>
          </p:nvPr>
        </p:nvSpPr>
        <p:spPr/>
        <p:txBody>
          <a:bodyPr>
            <a:normAutofit/>
          </a:bodyPr>
          <a:lstStyle/>
          <a:p>
            <a:r>
              <a:rPr lang="it-IT" sz="7200" b="1" dirty="0">
                <a:solidFill>
                  <a:srgbClr val="FFFF00"/>
                </a:solidFill>
              </a:rPr>
              <a:t>MODALITA’ NOTIFICA</a:t>
            </a:r>
          </a:p>
        </p:txBody>
      </p:sp>
      <p:sp>
        <p:nvSpPr>
          <p:cNvPr id="3" name="Segnaposto contenuto 2">
            <a:extLst>
              <a:ext uri="{FF2B5EF4-FFF2-40B4-BE49-F238E27FC236}">
                <a16:creationId xmlns:a16="http://schemas.microsoft.com/office/drawing/2014/main" id="{C3EB453F-A274-074C-9D36-EC51C5DED5CE}"/>
              </a:ext>
            </a:extLst>
          </p:cNvPr>
          <p:cNvSpPr>
            <a:spLocks noGrp="1"/>
          </p:cNvSpPr>
          <p:nvPr>
            <p:ph idx="1"/>
          </p:nvPr>
        </p:nvSpPr>
        <p:spPr>
          <a:xfrm>
            <a:off x="685801" y="2142067"/>
            <a:ext cx="10738261" cy="4413112"/>
          </a:xfrm>
        </p:spPr>
        <p:txBody>
          <a:bodyPr>
            <a:normAutofit/>
          </a:bodyPr>
          <a:lstStyle/>
          <a:p>
            <a:pPr marL="0" indent="0">
              <a:buNone/>
            </a:pPr>
            <a:r>
              <a:rPr lang="it-IT" sz="4000" dirty="0"/>
              <a:t>PEC, tramite il domicilio digitale aziendale oppure quello personale</a:t>
            </a:r>
          </a:p>
          <a:p>
            <a:pPr marL="0" indent="0">
              <a:buNone/>
            </a:pPr>
            <a:r>
              <a:rPr lang="it-IT" sz="4000" dirty="0">
                <a:hlinkClick r:id="rId2"/>
              </a:rPr>
              <a:t>www.domiciliodigitale.gov.it</a:t>
            </a:r>
            <a:endParaRPr lang="it-IT" sz="4000" dirty="0"/>
          </a:p>
          <a:p>
            <a:pPr marL="0" indent="0">
              <a:buNone/>
            </a:pPr>
            <a:r>
              <a:rPr lang="it-IT" sz="4000" dirty="0"/>
              <a:t>(vedere art.149 del Codice di procedura Civile e il codice amministrativo digitale).</a:t>
            </a:r>
            <a:br>
              <a:rPr lang="it-IT" sz="4000" dirty="0"/>
            </a:br>
            <a:endParaRPr lang="it-IT" sz="4000" dirty="0"/>
          </a:p>
          <a:p>
            <a:endParaRPr lang="it-IT" dirty="0"/>
          </a:p>
        </p:txBody>
      </p:sp>
    </p:spTree>
    <p:extLst>
      <p:ext uri="{BB962C8B-B14F-4D97-AF65-F5344CB8AC3E}">
        <p14:creationId xmlns:p14="http://schemas.microsoft.com/office/powerpoint/2010/main" val="1842993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E5DEE4-AD4B-3C4C-ABED-DBBC1BD5884D}"/>
              </a:ext>
            </a:extLst>
          </p:cNvPr>
          <p:cNvSpPr>
            <a:spLocks noGrp="1"/>
          </p:cNvSpPr>
          <p:nvPr>
            <p:ph type="title"/>
          </p:nvPr>
        </p:nvSpPr>
        <p:spPr/>
        <p:txBody>
          <a:bodyPr>
            <a:normAutofit/>
          </a:bodyPr>
          <a:lstStyle/>
          <a:p>
            <a:r>
              <a:rPr lang="it-IT" sz="7200" b="1" dirty="0">
                <a:solidFill>
                  <a:srgbClr val="FFFF00"/>
                </a:solidFill>
              </a:rPr>
              <a:t>MODALITA’ NOTIFICA</a:t>
            </a:r>
          </a:p>
        </p:txBody>
      </p:sp>
      <p:sp>
        <p:nvSpPr>
          <p:cNvPr id="3" name="Segnaposto contenuto 2">
            <a:extLst>
              <a:ext uri="{FF2B5EF4-FFF2-40B4-BE49-F238E27FC236}">
                <a16:creationId xmlns:a16="http://schemas.microsoft.com/office/drawing/2014/main" id="{C3EB453F-A274-074C-9D36-EC51C5DED5CE}"/>
              </a:ext>
            </a:extLst>
          </p:cNvPr>
          <p:cNvSpPr>
            <a:spLocks noGrp="1"/>
          </p:cNvSpPr>
          <p:nvPr>
            <p:ph idx="1"/>
          </p:nvPr>
        </p:nvSpPr>
        <p:spPr>
          <a:xfrm>
            <a:off x="685801" y="2142066"/>
            <a:ext cx="10999518" cy="4543741"/>
          </a:xfrm>
        </p:spPr>
        <p:txBody>
          <a:bodyPr>
            <a:normAutofit fontScale="62500" lnSpcReduction="20000"/>
          </a:bodyPr>
          <a:lstStyle/>
          <a:p>
            <a:r>
              <a:rPr lang="it-IT" sz="4000" dirty="0"/>
              <a:t>Forze di Polizia.</a:t>
            </a:r>
            <a:br>
              <a:rPr lang="it-IT" sz="4000" dirty="0"/>
            </a:br>
            <a:endParaRPr lang="it-IT" sz="4000" dirty="0"/>
          </a:p>
          <a:p>
            <a:r>
              <a:rPr lang="it-IT" sz="4000" dirty="0"/>
              <a:t>Servizio di Notificazione Digitale per atti Pubblica Amministrazione (la PA che intende avvalersene deve depositare l'atto sulla piattaforma digitale, il soggetto destinatario della notifica viene contattato tramite PEC o applicazioni cellulare, vedere piattaforma SEND).</a:t>
            </a:r>
          </a:p>
          <a:p>
            <a:pPr marL="0" indent="0">
              <a:buNone/>
            </a:pPr>
            <a:endParaRPr lang="it-IT" sz="4000" dirty="0"/>
          </a:p>
          <a:p>
            <a:r>
              <a:rPr lang="it-IT" sz="4000" dirty="0"/>
              <a:t>Servizio notifiche digitali – si accede cercando SEND su Google e utilizzando lo SPID oppure la Carta d'</a:t>
            </a:r>
            <a:r>
              <a:rPr lang="it-IT" sz="4000" dirty="0" err="1"/>
              <a:t>Identita</a:t>
            </a:r>
            <a:r>
              <a:rPr lang="it-IT" sz="4000" dirty="0"/>
              <a:t>̀ elettronica (DL n°76/2020 e codice amministrativo digitale). </a:t>
            </a:r>
          </a:p>
          <a:p>
            <a:pPr marL="0" indent="0">
              <a:buNone/>
            </a:pPr>
            <a:br>
              <a:rPr lang="it-IT" sz="4000" dirty="0"/>
            </a:br>
            <a:endParaRPr lang="it-IT" sz="4000" dirty="0"/>
          </a:p>
          <a:p>
            <a:endParaRPr lang="it-IT" dirty="0"/>
          </a:p>
        </p:txBody>
      </p:sp>
    </p:spTree>
    <p:extLst>
      <p:ext uri="{BB962C8B-B14F-4D97-AF65-F5344CB8AC3E}">
        <p14:creationId xmlns:p14="http://schemas.microsoft.com/office/powerpoint/2010/main" val="3845418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E5DEE4-AD4B-3C4C-ABED-DBBC1BD5884D}"/>
              </a:ext>
            </a:extLst>
          </p:cNvPr>
          <p:cNvSpPr>
            <a:spLocks noGrp="1"/>
          </p:cNvSpPr>
          <p:nvPr>
            <p:ph type="title"/>
          </p:nvPr>
        </p:nvSpPr>
        <p:spPr/>
        <p:txBody>
          <a:bodyPr>
            <a:normAutofit/>
          </a:bodyPr>
          <a:lstStyle/>
          <a:p>
            <a:r>
              <a:rPr lang="it-IT" sz="7200" b="1" dirty="0">
                <a:solidFill>
                  <a:srgbClr val="FFFF00"/>
                </a:solidFill>
              </a:rPr>
              <a:t>MODALITA’ NOTIFICA</a:t>
            </a:r>
          </a:p>
        </p:txBody>
      </p:sp>
      <p:sp>
        <p:nvSpPr>
          <p:cNvPr id="3" name="Segnaposto contenuto 2">
            <a:extLst>
              <a:ext uri="{FF2B5EF4-FFF2-40B4-BE49-F238E27FC236}">
                <a16:creationId xmlns:a16="http://schemas.microsoft.com/office/drawing/2014/main" id="{C3EB453F-A274-074C-9D36-EC51C5DED5CE}"/>
              </a:ext>
            </a:extLst>
          </p:cNvPr>
          <p:cNvSpPr>
            <a:spLocks noGrp="1"/>
          </p:cNvSpPr>
          <p:nvPr>
            <p:ph idx="1"/>
          </p:nvPr>
        </p:nvSpPr>
        <p:spPr>
          <a:xfrm>
            <a:off x="477982" y="1891146"/>
            <a:ext cx="11207337" cy="4794662"/>
          </a:xfrm>
        </p:spPr>
        <p:txBody>
          <a:bodyPr>
            <a:normAutofit fontScale="92500" lnSpcReduction="20000"/>
          </a:bodyPr>
          <a:lstStyle/>
          <a:p>
            <a:pPr marL="0" indent="0">
              <a:buNone/>
            </a:pPr>
            <a:r>
              <a:rPr lang="it-IT" sz="3500" dirty="0"/>
              <a:t>Servizio postale (legge n°890 del 20-11-1982 e successive modifiche).</a:t>
            </a:r>
          </a:p>
          <a:p>
            <a:pPr marL="0" indent="0">
              <a:buNone/>
            </a:pPr>
            <a:r>
              <a:rPr lang="it-IT" sz="2800" dirty="0"/>
              <a:t>Viene inviato il plico (verbale di contestazione in originale se ne esistono </a:t>
            </a:r>
            <a:r>
              <a:rPr lang="it-IT" sz="2800" dirty="0" err="1"/>
              <a:t>piu</a:t>
            </a:r>
            <a:r>
              <a:rPr lang="it-IT" sz="2800" dirty="0"/>
              <a:t>̀ copie oppure copia conforme del verbale ed un documento contenente gli estremi della violazione e tutti gli elementi richiesti per la </a:t>
            </a:r>
            <a:r>
              <a:rPr lang="it-IT" sz="2800" dirty="0" err="1"/>
              <a:t>validita</a:t>
            </a:r>
            <a:r>
              <a:rPr lang="it-IT" sz="2800" dirty="0"/>
              <a:t>̀ dell'atto) con raccomandata con avviso di ricevimento. Se il destinatario rifiuta il plico o pure rifiuta di firmare il plico questo viene depositato in posta entro i 2 giorni successivi</a:t>
            </a:r>
            <a:br>
              <a:rPr lang="it-IT" sz="2800" dirty="0"/>
            </a:br>
            <a:r>
              <a:rPr lang="it-IT" sz="2800" dirty="0"/>
              <a:t>Se il plico non viene ritirato entro 10 giorni dall’invito al ritiro, il verbale si considera notificato per decorrenza dei termini di giacenza. </a:t>
            </a:r>
          </a:p>
          <a:p>
            <a:pPr marL="0" indent="0">
              <a:buNone/>
            </a:pPr>
            <a:br>
              <a:rPr lang="it-IT" sz="4000" dirty="0"/>
            </a:br>
            <a:endParaRPr lang="it-IT" sz="4000" dirty="0"/>
          </a:p>
          <a:p>
            <a:endParaRPr lang="it-IT" dirty="0"/>
          </a:p>
        </p:txBody>
      </p:sp>
    </p:spTree>
    <p:extLst>
      <p:ext uri="{BB962C8B-B14F-4D97-AF65-F5344CB8AC3E}">
        <p14:creationId xmlns:p14="http://schemas.microsoft.com/office/powerpoint/2010/main" val="2513868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01AD9A-586F-584B-9B5B-DB886BADA4C8}"/>
              </a:ext>
            </a:extLst>
          </p:cNvPr>
          <p:cNvSpPr>
            <a:spLocks noGrp="1"/>
          </p:cNvSpPr>
          <p:nvPr>
            <p:ph type="title"/>
          </p:nvPr>
        </p:nvSpPr>
        <p:spPr>
          <a:xfrm>
            <a:off x="644237" y="124691"/>
            <a:ext cx="10131425" cy="1456267"/>
          </a:xfrm>
        </p:spPr>
        <p:txBody>
          <a:bodyPr>
            <a:normAutofit/>
          </a:bodyPr>
          <a:lstStyle/>
          <a:p>
            <a:r>
              <a:rPr lang="it-IT" sz="6000" b="1" dirty="0">
                <a:solidFill>
                  <a:srgbClr val="FFFF00"/>
                </a:solidFill>
                <a:latin typeface="+mn-lt"/>
              </a:rPr>
              <a:t>ACCERTAMENTO DA REMOTO</a:t>
            </a:r>
          </a:p>
        </p:txBody>
      </p:sp>
      <p:sp>
        <p:nvSpPr>
          <p:cNvPr id="3" name="Segnaposto contenuto 2">
            <a:extLst>
              <a:ext uri="{FF2B5EF4-FFF2-40B4-BE49-F238E27FC236}">
                <a16:creationId xmlns:a16="http://schemas.microsoft.com/office/drawing/2014/main" id="{8096F5EB-FC5C-5447-9515-8DF25BF883C1}"/>
              </a:ext>
            </a:extLst>
          </p:cNvPr>
          <p:cNvSpPr>
            <a:spLocks noGrp="1"/>
          </p:cNvSpPr>
          <p:nvPr>
            <p:ph idx="1"/>
          </p:nvPr>
        </p:nvSpPr>
        <p:spPr>
          <a:xfrm>
            <a:off x="477982" y="1580958"/>
            <a:ext cx="11270673" cy="5034587"/>
          </a:xfrm>
        </p:spPr>
        <p:txBody>
          <a:bodyPr>
            <a:normAutofit fontScale="92500"/>
          </a:bodyPr>
          <a:lstStyle/>
          <a:p>
            <a:pPr marL="0" indent="0">
              <a:buNone/>
            </a:pPr>
            <a:r>
              <a:rPr lang="it-IT" sz="3600" dirty="0"/>
              <a:t>Per accertamento di violazioni :</a:t>
            </a:r>
            <a:br>
              <a:rPr lang="it-IT" sz="3600" dirty="0"/>
            </a:br>
            <a:endParaRPr lang="it-IT" sz="3600" dirty="0"/>
          </a:p>
          <a:p>
            <a:pPr lvl="1">
              <a:buFont typeface="Wingdings" pitchFamily="2" charset="2"/>
              <a:buChar char="v"/>
            </a:pPr>
            <a:r>
              <a:rPr lang="it-IT" sz="3400" dirty="0"/>
              <a:t>art. 142 (eccesso di velocità),</a:t>
            </a:r>
          </a:p>
          <a:p>
            <a:pPr lvl="1">
              <a:buFont typeface="Wingdings" pitchFamily="2" charset="2"/>
              <a:buChar char="v"/>
            </a:pPr>
            <a:r>
              <a:rPr lang="it-IT" sz="3400" dirty="0"/>
              <a:t>148 (sorpasso),</a:t>
            </a:r>
          </a:p>
          <a:p>
            <a:pPr lvl="1">
              <a:buFont typeface="Wingdings" pitchFamily="2" charset="2"/>
              <a:buChar char="v"/>
            </a:pPr>
            <a:r>
              <a:rPr lang="it-IT" sz="3400" dirty="0"/>
              <a:t>176 (comportamento autostrada ed extraurbana principale) </a:t>
            </a:r>
          </a:p>
          <a:p>
            <a:pPr marL="0" indent="0">
              <a:buNone/>
            </a:pPr>
            <a:r>
              <a:rPr lang="it-IT" sz="3600" dirty="0"/>
              <a:t>non è necessaria presenza degli organi di polizia se l’accertamento avviene con dispositivi APPROVATI o omologati per il funzionamento automatico. </a:t>
            </a:r>
          </a:p>
          <a:p>
            <a:endParaRPr lang="it-IT" dirty="0"/>
          </a:p>
        </p:txBody>
      </p:sp>
      <p:pic>
        <p:nvPicPr>
          <p:cNvPr id="5" name="Immagine 4">
            <a:extLst>
              <a:ext uri="{FF2B5EF4-FFF2-40B4-BE49-F238E27FC236}">
                <a16:creationId xmlns:a16="http://schemas.microsoft.com/office/drawing/2014/main" id="{86D78FE2-CF69-2445-9723-517F60D0867D}"/>
              </a:ext>
            </a:extLst>
          </p:cNvPr>
          <p:cNvPicPr>
            <a:picLocks noChangeAspect="1"/>
          </p:cNvPicPr>
          <p:nvPr/>
        </p:nvPicPr>
        <p:blipFill>
          <a:blip r:embed="rId2"/>
          <a:stretch>
            <a:fillRect/>
          </a:stretch>
        </p:blipFill>
        <p:spPr>
          <a:xfrm>
            <a:off x="7920748" y="1592197"/>
            <a:ext cx="2294128" cy="1670703"/>
          </a:xfrm>
          <a:prstGeom prst="rect">
            <a:avLst/>
          </a:prstGeom>
        </p:spPr>
      </p:pic>
    </p:spTree>
    <p:extLst>
      <p:ext uri="{BB962C8B-B14F-4D97-AF65-F5344CB8AC3E}">
        <p14:creationId xmlns:p14="http://schemas.microsoft.com/office/powerpoint/2010/main" val="2382537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D8C3B28-87C1-D04E-9A86-37D9CCD60920}"/>
              </a:ext>
            </a:extLst>
          </p:cNvPr>
          <p:cNvSpPr>
            <a:spLocks noGrp="1"/>
          </p:cNvSpPr>
          <p:nvPr>
            <p:ph idx="1"/>
          </p:nvPr>
        </p:nvSpPr>
        <p:spPr>
          <a:xfrm>
            <a:off x="581891" y="2142067"/>
            <a:ext cx="10235335" cy="4279515"/>
          </a:xfrm>
        </p:spPr>
        <p:txBody>
          <a:bodyPr>
            <a:normAutofit fontScale="92500" lnSpcReduction="20000"/>
          </a:bodyPr>
          <a:lstStyle/>
          <a:p>
            <a:pPr marL="0" indent="0">
              <a:buNone/>
            </a:pPr>
            <a:r>
              <a:rPr lang="it-IT" sz="3600" dirty="0"/>
              <a:t>Rilevazione, mediante controllo remoto, della circolazione su corsie riservate o di accesso a centri storici, ZTL, piazzole di carico e scarico merci o strade o corsie con accesso o transito vietato, attraverso dispositivi OMOLOGATI, collocati e utilizzati ai sensi di apposito regolamento emanato con decreto del MIT, non è necessaria presenza degli organi di polizia se l’accertamento avviene con dispositivi APPROVATI  o omologati per il </a:t>
            </a:r>
          </a:p>
          <a:p>
            <a:pPr marL="0" indent="0">
              <a:buNone/>
            </a:pPr>
            <a:r>
              <a:rPr lang="it-IT" sz="3600" dirty="0"/>
              <a:t>funzionamento automatico. </a:t>
            </a:r>
          </a:p>
          <a:p>
            <a:endParaRPr lang="it-IT" dirty="0"/>
          </a:p>
        </p:txBody>
      </p:sp>
      <p:sp>
        <p:nvSpPr>
          <p:cNvPr id="4" name="Titolo 1">
            <a:extLst>
              <a:ext uri="{FF2B5EF4-FFF2-40B4-BE49-F238E27FC236}">
                <a16:creationId xmlns:a16="http://schemas.microsoft.com/office/drawing/2014/main" id="{DBAB0223-9DF2-954D-A130-D422BC7B8290}"/>
              </a:ext>
            </a:extLst>
          </p:cNvPr>
          <p:cNvSpPr>
            <a:spLocks noGrp="1"/>
          </p:cNvSpPr>
          <p:nvPr>
            <p:ph type="title"/>
          </p:nvPr>
        </p:nvSpPr>
        <p:spPr/>
        <p:txBody>
          <a:bodyPr>
            <a:normAutofit/>
          </a:bodyPr>
          <a:lstStyle/>
          <a:p>
            <a:r>
              <a:rPr lang="it-IT" sz="6000" b="1" dirty="0">
                <a:solidFill>
                  <a:srgbClr val="FFFF00"/>
                </a:solidFill>
                <a:latin typeface="+mn-lt"/>
              </a:rPr>
              <a:t>ACCERTAMENTO DA REMOTO</a:t>
            </a:r>
          </a:p>
        </p:txBody>
      </p:sp>
      <p:pic>
        <p:nvPicPr>
          <p:cNvPr id="5" name="Immagine 4">
            <a:extLst>
              <a:ext uri="{FF2B5EF4-FFF2-40B4-BE49-F238E27FC236}">
                <a16:creationId xmlns:a16="http://schemas.microsoft.com/office/drawing/2014/main" id="{A42896FA-A99B-084D-92B7-8B2CB6319788}"/>
              </a:ext>
            </a:extLst>
          </p:cNvPr>
          <p:cNvPicPr>
            <a:picLocks noChangeAspect="1"/>
          </p:cNvPicPr>
          <p:nvPr/>
        </p:nvPicPr>
        <p:blipFill>
          <a:blip r:embed="rId2"/>
          <a:stretch>
            <a:fillRect/>
          </a:stretch>
        </p:blipFill>
        <p:spPr>
          <a:xfrm>
            <a:off x="9582462" y="4990161"/>
            <a:ext cx="1965558" cy="1431421"/>
          </a:xfrm>
          <a:prstGeom prst="rect">
            <a:avLst/>
          </a:prstGeom>
        </p:spPr>
      </p:pic>
    </p:spTree>
    <p:extLst>
      <p:ext uri="{BB962C8B-B14F-4D97-AF65-F5344CB8AC3E}">
        <p14:creationId xmlns:p14="http://schemas.microsoft.com/office/powerpoint/2010/main" val="2831169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03C56B2-B1B2-C141-AF22-2872164216F7}"/>
              </a:ext>
            </a:extLst>
          </p:cNvPr>
          <p:cNvSpPr>
            <a:spLocks noGrp="1"/>
          </p:cNvSpPr>
          <p:nvPr>
            <p:ph idx="1"/>
          </p:nvPr>
        </p:nvSpPr>
        <p:spPr>
          <a:xfrm>
            <a:off x="685801" y="2142067"/>
            <a:ext cx="11067584" cy="4013406"/>
          </a:xfrm>
        </p:spPr>
        <p:txBody>
          <a:bodyPr>
            <a:normAutofit fontScale="92500" lnSpcReduction="10000"/>
          </a:bodyPr>
          <a:lstStyle/>
          <a:p>
            <a:pPr marL="0" indent="0">
              <a:buNone/>
            </a:pPr>
            <a:r>
              <a:rPr lang="it-IT" sz="2800" dirty="0"/>
              <a:t>Le seguenti violazioni in ambito autostrada/super strada possono essere</a:t>
            </a:r>
          </a:p>
          <a:p>
            <a:pPr marL="0" indent="0">
              <a:buNone/>
            </a:pPr>
            <a:r>
              <a:rPr lang="it-IT" sz="2800" dirty="0"/>
              <a:t>contestate tramite video-camere di sorveglianza (dispositivi non approvati):</a:t>
            </a:r>
            <a:br>
              <a:rPr lang="it-IT" sz="2800" dirty="0"/>
            </a:br>
            <a:endParaRPr lang="it-IT" sz="2800" dirty="0"/>
          </a:p>
          <a:p>
            <a:r>
              <a:rPr lang="it-IT" sz="2800" dirty="0"/>
              <a:t>art. 175 commi 2 (veicoli che non possono circolare sulle extra-urbane principali) , </a:t>
            </a:r>
          </a:p>
          <a:p>
            <a:r>
              <a:rPr lang="it-IT" sz="2800" dirty="0"/>
              <a:t>art.175 comma 7 lettera a) (trainare veicoli che non siano rimorchi sulle extra-urbane principali),</a:t>
            </a:r>
          </a:p>
          <a:p>
            <a:r>
              <a:rPr lang="it-IT" sz="2800" dirty="0"/>
              <a:t>art.175 comma 9 (lasciare in sosta per </a:t>
            </a:r>
            <a:r>
              <a:rPr lang="it-IT" sz="2800" dirty="0" err="1"/>
              <a:t>piu</a:t>
            </a:r>
            <a:r>
              <a:rPr lang="it-IT" sz="2800" dirty="0"/>
              <a:t>̀ di 24h nelle aree di servizio e di parcheggio </a:t>
            </a:r>
          </a:p>
          <a:p>
            <a:endParaRPr lang="it-IT" dirty="0"/>
          </a:p>
        </p:txBody>
      </p:sp>
      <p:sp>
        <p:nvSpPr>
          <p:cNvPr id="4" name="Titolo 1">
            <a:extLst>
              <a:ext uri="{FF2B5EF4-FFF2-40B4-BE49-F238E27FC236}">
                <a16:creationId xmlns:a16="http://schemas.microsoft.com/office/drawing/2014/main" id="{899FBE27-A9AA-E14F-8E84-1FAB0E716DF1}"/>
              </a:ext>
            </a:extLst>
          </p:cNvPr>
          <p:cNvSpPr>
            <a:spLocks noGrp="1"/>
          </p:cNvSpPr>
          <p:nvPr>
            <p:ph type="title"/>
          </p:nvPr>
        </p:nvSpPr>
        <p:spPr/>
        <p:txBody>
          <a:bodyPr>
            <a:normAutofit/>
          </a:bodyPr>
          <a:lstStyle/>
          <a:p>
            <a:r>
              <a:rPr lang="it-IT" sz="6000" b="1" dirty="0">
                <a:solidFill>
                  <a:srgbClr val="FFFF00"/>
                </a:solidFill>
                <a:latin typeface="+mn-lt"/>
              </a:rPr>
              <a:t>ACCERTAMENTO DA REMOTO</a:t>
            </a:r>
          </a:p>
        </p:txBody>
      </p:sp>
      <p:pic>
        <p:nvPicPr>
          <p:cNvPr id="7" name="Immagine 6">
            <a:extLst>
              <a:ext uri="{FF2B5EF4-FFF2-40B4-BE49-F238E27FC236}">
                <a16:creationId xmlns:a16="http://schemas.microsoft.com/office/drawing/2014/main" id="{8A4500ED-2592-904F-A225-239C96996038}"/>
              </a:ext>
            </a:extLst>
          </p:cNvPr>
          <p:cNvPicPr>
            <a:picLocks noChangeAspect="1"/>
          </p:cNvPicPr>
          <p:nvPr/>
        </p:nvPicPr>
        <p:blipFill>
          <a:blip r:embed="rId2"/>
          <a:stretch>
            <a:fillRect/>
          </a:stretch>
        </p:blipFill>
        <p:spPr>
          <a:xfrm>
            <a:off x="10359483" y="236339"/>
            <a:ext cx="1517109" cy="1101394"/>
          </a:xfrm>
          <a:prstGeom prst="rect">
            <a:avLst/>
          </a:prstGeom>
        </p:spPr>
      </p:pic>
    </p:spTree>
    <p:extLst>
      <p:ext uri="{BB962C8B-B14F-4D97-AF65-F5344CB8AC3E}">
        <p14:creationId xmlns:p14="http://schemas.microsoft.com/office/powerpoint/2010/main" val="1212834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03C56B2-B1B2-C141-AF22-2872164216F7}"/>
              </a:ext>
            </a:extLst>
          </p:cNvPr>
          <p:cNvSpPr>
            <a:spLocks noGrp="1"/>
          </p:cNvSpPr>
          <p:nvPr>
            <p:ph idx="1"/>
          </p:nvPr>
        </p:nvSpPr>
        <p:spPr>
          <a:xfrm>
            <a:off x="339436" y="1537855"/>
            <a:ext cx="10477791" cy="5174672"/>
          </a:xfrm>
        </p:spPr>
        <p:txBody>
          <a:bodyPr>
            <a:normAutofit fontScale="77500" lnSpcReduction="20000"/>
          </a:bodyPr>
          <a:lstStyle/>
          <a:p>
            <a:pPr marL="0" indent="0">
              <a:buNone/>
            </a:pPr>
            <a:endParaRPr lang="it-IT" sz="4400" dirty="0"/>
          </a:p>
          <a:p>
            <a:r>
              <a:rPr lang="it-IT" sz="4400" dirty="0"/>
              <a:t>art.176 comma 1 (invertire senso di marcia, retromarcia in autostrada),</a:t>
            </a:r>
          </a:p>
          <a:p>
            <a:r>
              <a:rPr lang="it-IT" sz="4400" dirty="0"/>
              <a:t>art.176 comma 2 lettere a) (impegnare corsi accelerazione per immettersi nelle corsia di marcia e dare precedenza ai veicoli in circolazione in autostrada) ,</a:t>
            </a:r>
          </a:p>
          <a:p>
            <a:r>
              <a:rPr lang="it-IT" sz="4400" dirty="0"/>
              <a:t>art.176 comma 2 lettera b (impegnare per uscire dalla carreggiata la corsia di destra in autostrada);</a:t>
            </a:r>
          </a:p>
          <a:p>
            <a:pPr marL="0" indent="0">
              <a:buNone/>
            </a:pPr>
            <a:br>
              <a:rPr lang="it-IT" sz="2800" dirty="0"/>
            </a:br>
            <a:endParaRPr lang="it-IT" sz="2800" dirty="0"/>
          </a:p>
          <a:p>
            <a:endParaRPr lang="it-IT" sz="2800" dirty="0"/>
          </a:p>
          <a:p>
            <a:endParaRPr lang="it-IT" dirty="0"/>
          </a:p>
        </p:txBody>
      </p:sp>
      <p:sp>
        <p:nvSpPr>
          <p:cNvPr id="4" name="Titolo 1">
            <a:extLst>
              <a:ext uri="{FF2B5EF4-FFF2-40B4-BE49-F238E27FC236}">
                <a16:creationId xmlns:a16="http://schemas.microsoft.com/office/drawing/2014/main" id="{CFBA1AA6-D255-894D-BD2D-90EAF3A8ED14}"/>
              </a:ext>
            </a:extLst>
          </p:cNvPr>
          <p:cNvSpPr>
            <a:spLocks noGrp="1"/>
          </p:cNvSpPr>
          <p:nvPr>
            <p:ph type="title"/>
          </p:nvPr>
        </p:nvSpPr>
        <p:spPr>
          <a:xfrm>
            <a:off x="685800" y="166688"/>
            <a:ext cx="10131425" cy="1455737"/>
          </a:xfrm>
        </p:spPr>
        <p:txBody>
          <a:bodyPr>
            <a:normAutofit/>
          </a:bodyPr>
          <a:lstStyle/>
          <a:p>
            <a:r>
              <a:rPr lang="it-IT" sz="6000" b="1" dirty="0">
                <a:solidFill>
                  <a:srgbClr val="FFFF00"/>
                </a:solidFill>
                <a:latin typeface="+mn-lt"/>
              </a:rPr>
              <a:t>ACCERTAMENTO DA REMOTO</a:t>
            </a:r>
          </a:p>
        </p:txBody>
      </p:sp>
      <p:pic>
        <p:nvPicPr>
          <p:cNvPr id="5" name="Immagine 4">
            <a:extLst>
              <a:ext uri="{FF2B5EF4-FFF2-40B4-BE49-F238E27FC236}">
                <a16:creationId xmlns:a16="http://schemas.microsoft.com/office/drawing/2014/main" id="{16608243-7BCE-E042-B04F-ED1D592A7BC5}"/>
              </a:ext>
            </a:extLst>
          </p:cNvPr>
          <p:cNvPicPr>
            <a:picLocks noChangeAspect="1"/>
          </p:cNvPicPr>
          <p:nvPr/>
        </p:nvPicPr>
        <p:blipFill>
          <a:blip r:embed="rId2"/>
          <a:stretch>
            <a:fillRect/>
          </a:stretch>
        </p:blipFill>
        <p:spPr>
          <a:xfrm>
            <a:off x="8952028" y="5084746"/>
            <a:ext cx="2089415" cy="1516879"/>
          </a:xfrm>
          <a:prstGeom prst="rect">
            <a:avLst/>
          </a:prstGeom>
        </p:spPr>
      </p:pic>
    </p:spTree>
    <p:extLst>
      <p:ext uri="{BB962C8B-B14F-4D97-AF65-F5344CB8AC3E}">
        <p14:creationId xmlns:p14="http://schemas.microsoft.com/office/powerpoint/2010/main" val="1473589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9EE539F-DBA9-C949-9979-B937F32C432D}"/>
              </a:ext>
            </a:extLst>
          </p:cNvPr>
          <p:cNvSpPr>
            <a:spLocks noGrp="1"/>
          </p:cNvSpPr>
          <p:nvPr>
            <p:ph idx="1"/>
          </p:nvPr>
        </p:nvSpPr>
        <p:spPr>
          <a:xfrm>
            <a:off x="554183" y="1622425"/>
            <a:ext cx="10612582" cy="4771448"/>
          </a:xfrm>
        </p:spPr>
        <p:txBody>
          <a:bodyPr>
            <a:normAutofit fontScale="92500" lnSpcReduction="20000"/>
          </a:bodyPr>
          <a:lstStyle/>
          <a:p>
            <a:r>
              <a:rPr lang="it-IT" sz="3000" dirty="0"/>
              <a:t>art.176 comma 7 (durante la sosta e la fermata di notte o nel caso scarsa visibilità si devono tenere accese le luci di posizione in autostrada),</a:t>
            </a:r>
          </a:p>
          <a:p>
            <a:r>
              <a:rPr lang="it-IT" sz="3000" dirty="0"/>
              <a:t>art.176 comma 9 (circolazione su terza corsia di veicoli di massa &gt; 5 t oppure lunghi &gt; 7 m, oppure divieto sorpasso mezzi pesanti in autostrada), </a:t>
            </a:r>
          </a:p>
          <a:p>
            <a:r>
              <a:rPr lang="it-IT" sz="3000" dirty="0"/>
              <a:t>art.176 comma 10 (vietato affiancarsi ad altro veicolo nella stessa corsia in autostrada), </a:t>
            </a:r>
          </a:p>
          <a:p>
            <a:r>
              <a:rPr lang="it-IT" sz="3000" dirty="0"/>
              <a:t>art.176 comma 11 (pedaggio autostrada),</a:t>
            </a:r>
          </a:p>
          <a:p>
            <a:r>
              <a:rPr lang="it-IT" sz="3000" dirty="0"/>
              <a:t>art.176 comma 17 (non ci si ferma all’impianto di pedaggio in autostrada oppure si elude), </a:t>
            </a:r>
          </a:p>
          <a:p>
            <a:endParaRPr lang="it-IT" dirty="0"/>
          </a:p>
        </p:txBody>
      </p:sp>
      <p:sp>
        <p:nvSpPr>
          <p:cNvPr id="4" name="Titolo 1">
            <a:extLst>
              <a:ext uri="{FF2B5EF4-FFF2-40B4-BE49-F238E27FC236}">
                <a16:creationId xmlns:a16="http://schemas.microsoft.com/office/drawing/2014/main" id="{B71131C5-588F-4A4F-9B95-B3B6E00F1ED6}"/>
              </a:ext>
            </a:extLst>
          </p:cNvPr>
          <p:cNvSpPr>
            <a:spLocks noGrp="1"/>
          </p:cNvSpPr>
          <p:nvPr>
            <p:ph type="title"/>
          </p:nvPr>
        </p:nvSpPr>
        <p:spPr>
          <a:xfrm>
            <a:off x="685800" y="166688"/>
            <a:ext cx="10131425" cy="1455737"/>
          </a:xfrm>
        </p:spPr>
        <p:txBody>
          <a:bodyPr>
            <a:normAutofit/>
          </a:bodyPr>
          <a:lstStyle/>
          <a:p>
            <a:r>
              <a:rPr lang="it-IT" sz="6000" b="1" dirty="0">
                <a:solidFill>
                  <a:srgbClr val="FFFF00"/>
                </a:solidFill>
                <a:latin typeface="+mn-lt"/>
              </a:rPr>
              <a:t>ACCERTAMENTO DA REMOTO</a:t>
            </a:r>
          </a:p>
        </p:txBody>
      </p:sp>
    </p:spTree>
    <p:extLst>
      <p:ext uri="{BB962C8B-B14F-4D97-AF65-F5344CB8AC3E}">
        <p14:creationId xmlns:p14="http://schemas.microsoft.com/office/powerpoint/2010/main" val="2060343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9EE539F-DBA9-C949-9979-B937F32C432D}"/>
              </a:ext>
            </a:extLst>
          </p:cNvPr>
          <p:cNvSpPr>
            <a:spLocks noGrp="1"/>
          </p:cNvSpPr>
          <p:nvPr>
            <p:ph idx="1"/>
          </p:nvPr>
        </p:nvSpPr>
        <p:spPr>
          <a:xfrm>
            <a:off x="554183" y="1622425"/>
            <a:ext cx="10612582" cy="4771448"/>
          </a:xfrm>
        </p:spPr>
        <p:txBody>
          <a:bodyPr>
            <a:noAutofit/>
          </a:bodyPr>
          <a:lstStyle/>
          <a:p>
            <a:pPr marL="0" indent="0">
              <a:buNone/>
            </a:pPr>
            <a:r>
              <a:rPr lang="it-IT" sz="3200" dirty="0"/>
              <a:t>in corrispondenza di imbocchi di gallerie, svincoli, interruzioni dello spartitraffico o stazioni di esazione del pedaggio, possono essere accertate senza contestazione immediata attraverso la semplice visione delle immagini riprese dagli impianti di videosorveglianza installati lungo le strade stesse.</a:t>
            </a:r>
          </a:p>
          <a:p>
            <a:pPr marL="0" indent="0">
              <a:buNone/>
            </a:pPr>
            <a:r>
              <a:rPr lang="it-IT" sz="3200" dirty="0"/>
              <a:t>NON  è  necessario  che  i  sistemi  siano  APPROVATI  od  omologati,  purché  le violazioni siano ACCERTATE da remoto nell’immediatezza della loro commissione (in diretta) ovvero al massimo entro le 24 ore successive (con visione dei filmati registrati). </a:t>
            </a:r>
          </a:p>
        </p:txBody>
      </p:sp>
      <p:sp>
        <p:nvSpPr>
          <p:cNvPr id="4" name="Titolo 1">
            <a:extLst>
              <a:ext uri="{FF2B5EF4-FFF2-40B4-BE49-F238E27FC236}">
                <a16:creationId xmlns:a16="http://schemas.microsoft.com/office/drawing/2014/main" id="{B71131C5-588F-4A4F-9B95-B3B6E00F1ED6}"/>
              </a:ext>
            </a:extLst>
          </p:cNvPr>
          <p:cNvSpPr>
            <a:spLocks noGrp="1"/>
          </p:cNvSpPr>
          <p:nvPr>
            <p:ph type="title"/>
          </p:nvPr>
        </p:nvSpPr>
        <p:spPr>
          <a:xfrm>
            <a:off x="685800" y="166688"/>
            <a:ext cx="10131425" cy="1455737"/>
          </a:xfrm>
        </p:spPr>
        <p:txBody>
          <a:bodyPr>
            <a:normAutofit/>
          </a:bodyPr>
          <a:lstStyle/>
          <a:p>
            <a:r>
              <a:rPr lang="it-IT" sz="6000" b="1" dirty="0">
                <a:solidFill>
                  <a:srgbClr val="FFFF00"/>
                </a:solidFill>
                <a:latin typeface="+mn-lt"/>
              </a:rPr>
              <a:t>ACCERTAMENTO DA REMOTO</a:t>
            </a:r>
          </a:p>
        </p:txBody>
      </p:sp>
    </p:spTree>
    <p:extLst>
      <p:ext uri="{BB962C8B-B14F-4D97-AF65-F5344CB8AC3E}">
        <p14:creationId xmlns:p14="http://schemas.microsoft.com/office/powerpoint/2010/main" val="2771759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237D55-CDAE-DB40-AE22-5C1759BAA719}"/>
              </a:ext>
            </a:extLst>
          </p:cNvPr>
          <p:cNvSpPr>
            <a:spLocks noGrp="1"/>
          </p:cNvSpPr>
          <p:nvPr>
            <p:ph type="title"/>
          </p:nvPr>
        </p:nvSpPr>
        <p:spPr>
          <a:xfrm>
            <a:off x="630382" y="124691"/>
            <a:ext cx="10131425" cy="1018310"/>
          </a:xfrm>
        </p:spPr>
        <p:txBody>
          <a:bodyPr>
            <a:normAutofit/>
          </a:bodyPr>
          <a:lstStyle/>
          <a:p>
            <a:r>
              <a:rPr lang="it-IT" sz="6000" b="1" dirty="0">
                <a:solidFill>
                  <a:srgbClr val="FFFF00"/>
                </a:solidFill>
                <a:latin typeface="+mn-lt"/>
              </a:rPr>
              <a:t>OBBLIGATO IN SOLIDO</a:t>
            </a:r>
          </a:p>
        </p:txBody>
      </p:sp>
      <p:sp>
        <p:nvSpPr>
          <p:cNvPr id="3" name="Segnaposto contenuto 2">
            <a:extLst>
              <a:ext uri="{FF2B5EF4-FFF2-40B4-BE49-F238E27FC236}">
                <a16:creationId xmlns:a16="http://schemas.microsoft.com/office/drawing/2014/main" id="{D0274FBF-DEF0-CC44-96C5-2E38E95E755D}"/>
              </a:ext>
            </a:extLst>
          </p:cNvPr>
          <p:cNvSpPr>
            <a:spLocks noGrp="1"/>
          </p:cNvSpPr>
          <p:nvPr>
            <p:ph idx="1"/>
          </p:nvPr>
        </p:nvSpPr>
        <p:spPr>
          <a:xfrm>
            <a:off x="574964" y="1316183"/>
            <a:ext cx="10958945" cy="5126182"/>
          </a:xfrm>
        </p:spPr>
        <p:txBody>
          <a:bodyPr>
            <a:normAutofit fontScale="92500" lnSpcReduction="10000"/>
          </a:bodyPr>
          <a:lstStyle/>
          <a:p>
            <a:r>
              <a:rPr lang="it-IT" sz="2800" dirty="0"/>
              <a:t>il proprietario del veicolo;</a:t>
            </a:r>
          </a:p>
          <a:p>
            <a:r>
              <a:rPr lang="it-IT" sz="2800" dirty="0"/>
              <a:t>il proprietario del rimorchio o semi-rimorchio se trattasi di complesso veicolare (auto- treno, autoarticolato) anche se munito di targa ripetitrice;</a:t>
            </a:r>
          </a:p>
          <a:p>
            <a:r>
              <a:rPr lang="it-IT" sz="2800" dirty="0"/>
              <a:t>l’usufruttuario cioè colui che gode del bene (veicolo);</a:t>
            </a:r>
          </a:p>
          <a:p>
            <a:r>
              <a:rPr lang="it-IT" sz="2800" dirty="0"/>
              <a:t>risponde l’utilizzatore nel leasing ; </a:t>
            </a:r>
          </a:p>
          <a:p>
            <a:r>
              <a:rPr lang="it-IT" sz="2800" dirty="0"/>
              <a:t>risponde l’acquirente nel patto di riservato dominio (si tratta della vendita nel quale si acquisisce la proprietà̀ con il pagamento dell’ultima rata);</a:t>
            </a:r>
          </a:p>
          <a:p>
            <a:r>
              <a:rPr lang="it-IT" sz="2800" dirty="0"/>
              <a:t>il comodatario a titolo di comodato, in caso di temporanea </a:t>
            </a:r>
            <a:r>
              <a:rPr lang="it-IT" sz="2800" dirty="0" err="1"/>
              <a:t>disponibilita</a:t>
            </a:r>
            <a:r>
              <a:rPr lang="it-IT" sz="2800" dirty="0"/>
              <a:t>̀ del veicolo a titolo esclusivo per periodi maggiori di 30 giorni; </a:t>
            </a:r>
          </a:p>
          <a:p>
            <a:r>
              <a:rPr lang="it-IT" sz="2800" dirty="0"/>
              <a:t>i genitori o i tutori;</a:t>
            </a:r>
          </a:p>
          <a:p>
            <a:r>
              <a:rPr lang="it-IT" sz="2800" dirty="0"/>
              <a:t>il titolare o l’imprenditore. </a:t>
            </a:r>
          </a:p>
          <a:p>
            <a:endParaRPr lang="it-IT" dirty="0"/>
          </a:p>
        </p:txBody>
      </p:sp>
    </p:spTree>
    <p:extLst>
      <p:ext uri="{BB962C8B-B14F-4D97-AF65-F5344CB8AC3E}">
        <p14:creationId xmlns:p14="http://schemas.microsoft.com/office/powerpoint/2010/main" val="35342291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A4BC02-761C-E242-B7DE-6E94895D6867}"/>
              </a:ext>
            </a:extLst>
          </p:cNvPr>
          <p:cNvSpPr>
            <a:spLocks noGrp="1"/>
          </p:cNvSpPr>
          <p:nvPr>
            <p:ph type="title"/>
          </p:nvPr>
        </p:nvSpPr>
        <p:spPr/>
        <p:txBody>
          <a:bodyPr>
            <a:normAutofit/>
          </a:bodyPr>
          <a:lstStyle/>
          <a:p>
            <a:r>
              <a:rPr lang="it-IT" sz="6000" b="1" dirty="0">
                <a:solidFill>
                  <a:srgbClr val="FFFF00"/>
                </a:solidFill>
                <a:latin typeface="+mn-lt"/>
              </a:rPr>
              <a:t>RICORSO PREFETTURA</a:t>
            </a:r>
          </a:p>
        </p:txBody>
      </p:sp>
      <p:sp>
        <p:nvSpPr>
          <p:cNvPr id="3" name="Segnaposto contenuto 2">
            <a:extLst>
              <a:ext uri="{FF2B5EF4-FFF2-40B4-BE49-F238E27FC236}">
                <a16:creationId xmlns:a16="http://schemas.microsoft.com/office/drawing/2014/main" id="{8B483302-3B4B-1846-937D-B17D6E4EF8B6}"/>
              </a:ext>
            </a:extLst>
          </p:cNvPr>
          <p:cNvSpPr>
            <a:spLocks noGrp="1"/>
          </p:cNvSpPr>
          <p:nvPr>
            <p:ph idx="1"/>
          </p:nvPr>
        </p:nvSpPr>
        <p:spPr/>
        <p:txBody>
          <a:bodyPr/>
          <a:lstStyle/>
          <a:p>
            <a:pPr marL="0" indent="0">
              <a:buNone/>
            </a:pPr>
            <a:r>
              <a:rPr lang="it-IT" sz="3200" dirty="0"/>
              <a:t>Il trasgressore o il responsabile in solido ha 60 giorni per scegliere una delle seguenti soluzioni: </a:t>
            </a:r>
          </a:p>
          <a:p>
            <a:r>
              <a:rPr lang="it-IT" sz="3200" dirty="0"/>
              <a:t>effettuare il pagamento in misura ridotta, nei casi in cui sia consentito; </a:t>
            </a:r>
          </a:p>
          <a:p>
            <a:r>
              <a:rPr lang="it-IT" sz="3200" dirty="0"/>
              <a:t>proporre ricorso al prefetto della provincia in cui è stata accertata la violazione. </a:t>
            </a:r>
          </a:p>
          <a:p>
            <a:endParaRPr lang="it-IT" dirty="0"/>
          </a:p>
        </p:txBody>
      </p:sp>
    </p:spTree>
    <p:extLst>
      <p:ext uri="{BB962C8B-B14F-4D97-AF65-F5344CB8AC3E}">
        <p14:creationId xmlns:p14="http://schemas.microsoft.com/office/powerpoint/2010/main" val="3058031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A4BC02-761C-E242-B7DE-6E94895D6867}"/>
              </a:ext>
            </a:extLst>
          </p:cNvPr>
          <p:cNvSpPr>
            <a:spLocks noGrp="1"/>
          </p:cNvSpPr>
          <p:nvPr>
            <p:ph type="title"/>
          </p:nvPr>
        </p:nvSpPr>
        <p:spPr>
          <a:xfrm>
            <a:off x="633845" y="76200"/>
            <a:ext cx="10131425" cy="1456267"/>
          </a:xfrm>
        </p:spPr>
        <p:txBody>
          <a:bodyPr>
            <a:normAutofit/>
          </a:bodyPr>
          <a:lstStyle/>
          <a:p>
            <a:r>
              <a:rPr lang="it-IT" sz="6000" b="1" dirty="0">
                <a:solidFill>
                  <a:srgbClr val="FFFF00"/>
                </a:solidFill>
                <a:latin typeface="+mn-lt"/>
              </a:rPr>
              <a:t>RICORSO PREFETTURA</a:t>
            </a:r>
          </a:p>
        </p:txBody>
      </p:sp>
      <p:sp>
        <p:nvSpPr>
          <p:cNvPr id="3" name="Segnaposto contenuto 2">
            <a:extLst>
              <a:ext uri="{FF2B5EF4-FFF2-40B4-BE49-F238E27FC236}">
                <a16:creationId xmlns:a16="http://schemas.microsoft.com/office/drawing/2014/main" id="{8B483302-3B4B-1846-937D-B17D6E4EF8B6}"/>
              </a:ext>
            </a:extLst>
          </p:cNvPr>
          <p:cNvSpPr>
            <a:spLocks noGrp="1"/>
          </p:cNvSpPr>
          <p:nvPr>
            <p:ph idx="1"/>
          </p:nvPr>
        </p:nvSpPr>
        <p:spPr>
          <a:xfrm>
            <a:off x="706582" y="1470122"/>
            <a:ext cx="10235335" cy="4334933"/>
          </a:xfrm>
        </p:spPr>
        <p:txBody>
          <a:bodyPr>
            <a:normAutofit lnSpcReduction="10000"/>
          </a:bodyPr>
          <a:lstStyle/>
          <a:p>
            <a:pPr marL="0" indent="0">
              <a:buNone/>
            </a:pPr>
            <a:r>
              <a:rPr lang="it-IT" sz="4800" dirty="0"/>
              <a:t>Se si presenta il ricorso al comando il prefetto ha 180 giorni per decidere (art.203-204 Cds).</a:t>
            </a:r>
            <a:br>
              <a:rPr lang="it-IT" sz="4800" dirty="0"/>
            </a:br>
            <a:r>
              <a:rPr lang="it-IT" sz="4800" dirty="0"/>
              <a:t>Se si presenta il ricorso direttamente al prefetto questo ha 210 giorni per decidere (art.203-204 Cds). </a:t>
            </a:r>
          </a:p>
          <a:p>
            <a:endParaRPr lang="it-IT" dirty="0"/>
          </a:p>
        </p:txBody>
      </p:sp>
    </p:spTree>
    <p:extLst>
      <p:ext uri="{BB962C8B-B14F-4D97-AF65-F5344CB8AC3E}">
        <p14:creationId xmlns:p14="http://schemas.microsoft.com/office/powerpoint/2010/main" val="1224281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DC6369-1B91-4B43-BCA8-12D0D90B6220}"/>
              </a:ext>
            </a:extLst>
          </p:cNvPr>
          <p:cNvSpPr>
            <a:spLocks noGrp="1"/>
          </p:cNvSpPr>
          <p:nvPr>
            <p:ph type="title"/>
          </p:nvPr>
        </p:nvSpPr>
        <p:spPr/>
        <p:txBody>
          <a:bodyPr>
            <a:normAutofit/>
          </a:bodyPr>
          <a:lstStyle/>
          <a:p>
            <a:r>
              <a:rPr lang="it-IT" sz="7200" b="1" dirty="0">
                <a:solidFill>
                  <a:srgbClr val="FFFF00"/>
                </a:solidFill>
                <a:latin typeface="+mn-lt"/>
              </a:rPr>
              <a:t>SOSPENSIONE PATENTE</a:t>
            </a:r>
          </a:p>
        </p:txBody>
      </p:sp>
      <p:sp>
        <p:nvSpPr>
          <p:cNvPr id="3" name="Segnaposto contenuto 2">
            <a:extLst>
              <a:ext uri="{FF2B5EF4-FFF2-40B4-BE49-F238E27FC236}">
                <a16:creationId xmlns:a16="http://schemas.microsoft.com/office/drawing/2014/main" id="{86DDD5A9-1CB1-7247-8F0A-2C2D6E5E44B4}"/>
              </a:ext>
            </a:extLst>
          </p:cNvPr>
          <p:cNvSpPr>
            <a:spLocks noGrp="1"/>
          </p:cNvSpPr>
          <p:nvPr>
            <p:ph idx="1"/>
          </p:nvPr>
        </p:nvSpPr>
        <p:spPr/>
        <p:txBody>
          <a:bodyPr>
            <a:noAutofit/>
          </a:bodyPr>
          <a:lstStyle/>
          <a:p>
            <a:pPr marL="0" indent="0">
              <a:buNone/>
            </a:pPr>
            <a:r>
              <a:rPr lang="it-IT" sz="4000" dirty="0"/>
              <a:t>La sospensione può essere disposta:</a:t>
            </a:r>
          </a:p>
          <a:p>
            <a:r>
              <a:rPr lang="it-IT" sz="4000" dirty="0"/>
              <a:t>direttamente al momento dell'accertamento della prima violazione (anche se non de- finitiva),</a:t>
            </a:r>
          </a:p>
          <a:p>
            <a:r>
              <a:rPr lang="it-IT" sz="4000" dirty="0"/>
              <a:t>dopo la recidiva in una stessa violazione nel periodo di due anni.</a:t>
            </a:r>
          </a:p>
        </p:txBody>
      </p:sp>
    </p:spTree>
    <p:extLst>
      <p:ext uri="{BB962C8B-B14F-4D97-AF65-F5344CB8AC3E}">
        <p14:creationId xmlns:p14="http://schemas.microsoft.com/office/powerpoint/2010/main" val="898517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D87E24-08FE-A94B-B285-E38466F64F88}"/>
              </a:ext>
            </a:extLst>
          </p:cNvPr>
          <p:cNvSpPr>
            <a:spLocks noGrp="1"/>
          </p:cNvSpPr>
          <p:nvPr>
            <p:ph type="title"/>
          </p:nvPr>
        </p:nvSpPr>
        <p:spPr>
          <a:xfrm>
            <a:off x="692728" y="-48491"/>
            <a:ext cx="10131425" cy="1456267"/>
          </a:xfrm>
        </p:spPr>
        <p:txBody>
          <a:bodyPr>
            <a:normAutofit/>
          </a:bodyPr>
          <a:lstStyle/>
          <a:p>
            <a:r>
              <a:rPr lang="it-IT" sz="8000" b="1" dirty="0">
                <a:solidFill>
                  <a:srgbClr val="FFFF00"/>
                </a:solidFill>
                <a:latin typeface="+mn-lt"/>
              </a:rPr>
              <a:t>REVOCA PATENTE</a:t>
            </a:r>
          </a:p>
        </p:txBody>
      </p:sp>
      <p:sp>
        <p:nvSpPr>
          <p:cNvPr id="8" name="Rettangolo 7">
            <a:extLst>
              <a:ext uri="{FF2B5EF4-FFF2-40B4-BE49-F238E27FC236}">
                <a16:creationId xmlns:a16="http://schemas.microsoft.com/office/drawing/2014/main" id="{B99CFDB3-913A-C144-9000-1414BCF14C42}"/>
              </a:ext>
            </a:extLst>
          </p:cNvPr>
          <p:cNvSpPr/>
          <p:nvPr/>
        </p:nvSpPr>
        <p:spPr>
          <a:xfrm>
            <a:off x="443346" y="1243180"/>
            <a:ext cx="11229109" cy="5078313"/>
          </a:xfrm>
          <a:prstGeom prst="rect">
            <a:avLst/>
          </a:prstGeom>
        </p:spPr>
        <p:txBody>
          <a:bodyPr wrap="square">
            <a:spAutoFit/>
          </a:bodyPr>
          <a:lstStyle/>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Invertire il senso di marcia in autostrada(art.176c.1a); </a:t>
            </a:r>
          </a:p>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Percorrere la carreggiata in senso opposto (art.176c.1, c.19, c.11 Cds);</a:t>
            </a:r>
          </a:p>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Attraversamento dello spartitraffico alla guida di un mezzo(art.176c.1a,c.19,c.22Cds);</a:t>
            </a:r>
          </a:p>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alterazione del limitatore di velocità (art.179 c.2 bis) ;</a:t>
            </a:r>
          </a:p>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circolare con la patente sospesa (art.128 c.2);</a:t>
            </a:r>
          </a:p>
          <a:p>
            <a:pPr marL="342900" lvl="0" indent="-342900">
              <a:spcAft>
                <a:spcPts val="0"/>
              </a:spcAft>
              <a:buFont typeface="Symbol" pitchFamily="2" charset="2"/>
              <a:buChar char=""/>
            </a:pPr>
            <a:r>
              <a:rPr lang="it-IT" sz="3600" dirty="0">
                <a:latin typeface="Calibri" panose="020F0502020204030204" pitchFamily="34" charset="0"/>
                <a:ea typeface="Calibri" panose="020F0502020204030204" pitchFamily="34" charset="0"/>
                <a:cs typeface="Times New Roman" panose="02020603050405020304" pitchFamily="18" charset="0"/>
              </a:rPr>
              <a:t>circolazione abusiva durante il periodo di sospensione del titolo abilitativo (Art.218c.6);</a:t>
            </a:r>
          </a:p>
        </p:txBody>
      </p:sp>
    </p:spTree>
    <p:extLst>
      <p:ext uri="{BB962C8B-B14F-4D97-AF65-F5344CB8AC3E}">
        <p14:creationId xmlns:p14="http://schemas.microsoft.com/office/powerpoint/2010/main" val="15288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D87E24-08FE-A94B-B285-E38466F64F88}"/>
              </a:ext>
            </a:extLst>
          </p:cNvPr>
          <p:cNvSpPr>
            <a:spLocks noGrp="1"/>
          </p:cNvSpPr>
          <p:nvPr>
            <p:ph type="title"/>
          </p:nvPr>
        </p:nvSpPr>
        <p:spPr>
          <a:xfrm>
            <a:off x="692728" y="-48491"/>
            <a:ext cx="10131425" cy="1456267"/>
          </a:xfrm>
        </p:spPr>
        <p:txBody>
          <a:bodyPr>
            <a:normAutofit/>
          </a:bodyPr>
          <a:lstStyle/>
          <a:p>
            <a:r>
              <a:rPr lang="it-IT" sz="8000" b="1" dirty="0">
                <a:solidFill>
                  <a:srgbClr val="FFFF00"/>
                </a:solidFill>
                <a:latin typeface="+mn-lt"/>
              </a:rPr>
              <a:t>REVOCA PATENTE</a:t>
            </a:r>
          </a:p>
        </p:txBody>
      </p:sp>
      <p:sp>
        <p:nvSpPr>
          <p:cNvPr id="3" name="Rettangolo 2">
            <a:extLst>
              <a:ext uri="{FF2B5EF4-FFF2-40B4-BE49-F238E27FC236}">
                <a16:creationId xmlns:a16="http://schemas.microsoft.com/office/drawing/2014/main" id="{9963F2B7-471B-A042-8425-DE49B4627CBB}"/>
              </a:ext>
            </a:extLst>
          </p:cNvPr>
          <p:cNvSpPr/>
          <p:nvPr/>
        </p:nvSpPr>
        <p:spPr>
          <a:xfrm>
            <a:off x="561109" y="1243181"/>
            <a:ext cx="10321636" cy="5016758"/>
          </a:xfrm>
          <a:prstGeom prst="rect">
            <a:avLst/>
          </a:prstGeom>
        </p:spPr>
        <p:txBody>
          <a:bodyPr wrap="square">
            <a:spAutoFit/>
          </a:bodyPr>
          <a:lstStyle/>
          <a:p>
            <a:pPr marL="342900" lvl="0" indent="-342900">
              <a:spcAft>
                <a:spcPts val="0"/>
              </a:spcAft>
              <a:buFont typeface="Symbol" pitchFamily="2" charset="2"/>
              <a:buChar char=""/>
            </a:pPr>
            <a:r>
              <a:rPr lang="it-IT" sz="3200" dirty="0">
                <a:latin typeface="Calibri" panose="020F0502020204030204" pitchFamily="34" charset="0"/>
                <a:ea typeface="Calibri" panose="020F0502020204030204" pitchFamily="34" charset="0"/>
                <a:cs typeface="Times New Roman" panose="02020603050405020304" pitchFamily="18" charset="0"/>
              </a:rPr>
              <a:t>eccesso di velocità di oltre i 60km/h alla seconda violazione nel biennio (art.142c.9bis); </a:t>
            </a:r>
          </a:p>
          <a:p>
            <a:pPr marL="342900" lvl="0" indent="-342900">
              <a:spcAft>
                <a:spcPts val="0"/>
              </a:spcAft>
              <a:buFont typeface="Symbol" pitchFamily="2" charset="2"/>
              <a:buChar char=""/>
            </a:pPr>
            <a:r>
              <a:rPr lang="it-IT" sz="3200" dirty="0">
                <a:latin typeface="Calibri" panose="020F0502020204030204" pitchFamily="34" charset="0"/>
                <a:ea typeface="Calibri" panose="020F0502020204030204" pitchFamily="34" charset="0"/>
                <a:cs typeface="Times New Roman" panose="02020603050405020304" pitchFamily="18" charset="0"/>
              </a:rPr>
              <a:t>servizio taxi senza licenza alla seconda violazione nel triennio (Art.86 c.2);</a:t>
            </a:r>
          </a:p>
          <a:p>
            <a:pPr marL="342900" lvl="0" indent="-342900">
              <a:spcAft>
                <a:spcPts val="0"/>
              </a:spcAft>
              <a:buFont typeface="Symbol" pitchFamily="2" charset="2"/>
              <a:buChar char=""/>
            </a:pPr>
            <a:r>
              <a:rPr lang="it-IT" sz="3200" dirty="0">
                <a:latin typeface="Calibri" panose="020F0502020204030204" pitchFamily="34" charset="0"/>
                <a:ea typeface="Calibri" panose="020F0502020204030204" pitchFamily="34" charset="0"/>
                <a:cs typeface="Times New Roman" panose="02020603050405020304" pitchFamily="18" charset="0"/>
              </a:rPr>
              <a:t>circolare con veicolo sottoposto a sequestro amministrativo da parte del custode (c.8 c.213 Cds), quando il prefetto ritiene necessaria la revoca in base alla gravità della condotta;</a:t>
            </a:r>
          </a:p>
          <a:p>
            <a:pPr marL="342900" lvl="0" indent="-342900">
              <a:spcAft>
                <a:spcPts val="0"/>
              </a:spcAft>
              <a:buFont typeface="Symbol" pitchFamily="2" charset="2"/>
              <a:buChar char=""/>
            </a:pPr>
            <a:r>
              <a:rPr lang="it-IT" sz="3200" dirty="0">
                <a:latin typeface="Calibri" panose="020F0502020204030204" pitchFamily="34" charset="0"/>
                <a:ea typeface="Calibri" panose="020F0502020204030204" pitchFamily="34" charset="0"/>
                <a:cs typeface="Times New Roman" panose="02020603050405020304" pitchFamily="18" charset="0"/>
              </a:rPr>
              <a:t>circolare con un veicolo sottoposto a fermo amministrativo da parte del custode (Art.214 c.8 Cds).</a:t>
            </a:r>
          </a:p>
        </p:txBody>
      </p:sp>
    </p:spTree>
    <p:extLst>
      <p:ext uri="{BB962C8B-B14F-4D97-AF65-F5344CB8AC3E}">
        <p14:creationId xmlns:p14="http://schemas.microsoft.com/office/powerpoint/2010/main" val="2958482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2D4079-3F5E-444D-B7C4-65A36DA56D36}"/>
              </a:ext>
            </a:extLst>
          </p:cNvPr>
          <p:cNvSpPr>
            <a:spLocks noGrp="1"/>
          </p:cNvSpPr>
          <p:nvPr>
            <p:ph type="title"/>
          </p:nvPr>
        </p:nvSpPr>
        <p:spPr>
          <a:xfrm>
            <a:off x="671946" y="263236"/>
            <a:ext cx="10131425" cy="1456267"/>
          </a:xfrm>
        </p:spPr>
        <p:txBody>
          <a:bodyPr>
            <a:normAutofit/>
          </a:bodyPr>
          <a:lstStyle/>
          <a:p>
            <a:r>
              <a:rPr lang="it-IT" sz="6600" b="1" dirty="0">
                <a:solidFill>
                  <a:srgbClr val="FFFF00"/>
                </a:solidFill>
                <a:latin typeface="+mn-lt"/>
              </a:rPr>
              <a:t>Esempi di SANZIONI</a:t>
            </a:r>
          </a:p>
        </p:txBody>
      </p:sp>
      <p:pic>
        <p:nvPicPr>
          <p:cNvPr id="5" name="Segnaposto contenuto 4">
            <a:extLst>
              <a:ext uri="{FF2B5EF4-FFF2-40B4-BE49-F238E27FC236}">
                <a16:creationId xmlns:a16="http://schemas.microsoft.com/office/drawing/2014/main" id="{6B75A652-1279-9042-AA90-B93A4E527F6D}"/>
              </a:ext>
            </a:extLst>
          </p:cNvPr>
          <p:cNvPicPr>
            <a:picLocks noGrp="1" noChangeAspect="1"/>
          </p:cNvPicPr>
          <p:nvPr>
            <p:ph idx="1"/>
          </p:nvPr>
        </p:nvPicPr>
        <p:blipFill>
          <a:blip r:embed="rId2"/>
          <a:stretch>
            <a:fillRect/>
          </a:stretch>
        </p:blipFill>
        <p:spPr>
          <a:xfrm>
            <a:off x="748144" y="3746979"/>
            <a:ext cx="10131425" cy="2530815"/>
          </a:xfrm>
        </p:spPr>
      </p:pic>
      <p:sp>
        <p:nvSpPr>
          <p:cNvPr id="6" name="Rettangolo 5">
            <a:extLst>
              <a:ext uri="{FF2B5EF4-FFF2-40B4-BE49-F238E27FC236}">
                <a16:creationId xmlns:a16="http://schemas.microsoft.com/office/drawing/2014/main" id="{EE688C6B-BFF0-204D-AF80-240F909DDF3E}"/>
              </a:ext>
            </a:extLst>
          </p:cNvPr>
          <p:cNvSpPr/>
          <p:nvPr/>
        </p:nvSpPr>
        <p:spPr>
          <a:xfrm>
            <a:off x="1808018" y="1719503"/>
            <a:ext cx="6096000" cy="1569660"/>
          </a:xfrm>
          <a:prstGeom prst="rect">
            <a:avLst/>
          </a:prstGeom>
        </p:spPr>
        <p:txBody>
          <a:bodyPr>
            <a:spAutoFit/>
          </a:bodyPr>
          <a:lstStyle/>
          <a:p>
            <a:r>
              <a:rPr lang="it-IT" sz="3200" dirty="0">
                <a:latin typeface="AcuminVariableConcept"/>
              </a:rPr>
              <a:t>Norma: art.6 c.4 b) e c.14 Cds - Sanzione: 87-344 euro (60,90 euro pagata entro 5 giorni) </a:t>
            </a:r>
            <a:endParaRPr lang="it-IT" sz="3200" dirty="0"/>
          </a:p>
        </p:txBody>
      </p:sp>
    </p:spTree>
    <p:extLst>
      <p:ext uri="{BB962C8B-B14F-4D97-AF65-F5344CB8AC3E}">
        <p14:creationId xmlns:p14="http://schemas.microsoft.com/office/powerpoint/2010/main" val="1519839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5950A-5672-BB4D-9FCA-D58D38CE48C1}"/>
              </a:ext>
            </a:extLst>
          </p:cNvPr>
          <p:cNvSpPr>
            <a:spLocks noGrp="1"/>
          </p:cNvSpPr>
          <p:nvPr>
            <p:ph type="title"/>
          </p:nvPr>
        </p:nvSpPr>
        <p:spPr>
          <a:xfrm>
            <a:off x="576072" y="167284"/>
            <a:ext cx="10131425" cy="1456267"/>
          </a:xfrm>
        </p:spPr>
        <p:txBody>
          <a:bodyPr>
            <a:normAutofit/>
          </a:bodyPr>
          <a:lstStyle/>
          <a:p>
            <a:r>
              <a:rPr lang="it-IT" sz="6600" b="1" dirty="0">
                <a:solidFill>
                  <a:srgbClr val="FFFF00"/>
                </a:solidFill>
                <a:latin typeface="Al Nile" pitchFamily="2" charset="-78"/>
                <a:cs typeface="Al Nile" pitchFamily="2" charset="-78"/>
              </a:rPr>
              <a:t>Uso cellulare</a:t>
            </a:r>
          </a:p>
        </p:txBody>
      </p:sp>
      <p:sp>
        <p:nvSpPr>
          <p:cNvPr id="6" name="Rettangolo 5">
            <a:extLst>
              <a:ext uri="{FF2B5EF4-FFF2-40B4-BE49-F238E27FC236}">
                <a16:creationId xmlns:a16="http://schemas.microsoft.com/office/drawing/2014/main" id="{9E6E2214-1523-924D-815B-B6B4DACC49FD}"/>
              </a:ext>
            </a:extLst>
          </p:cNvPr>
          <p:cNvSpPr/>
          <p:nvPr/>
        </p:nvSpPr>
        <p:spPr>
          <a:xfrm>
            <a:off x="459028" y="1323469"/>
            <a:ext cx="6424573" cy="4401205"/>
          </a:xfrm>
          <a:prstGeom prst="rect">
            <a:avLst/>
          </a:prstGeom>
        </p:spPr>
        <p:txBody>
          <a:bodyPr wrap="square">
            <a:spAutoFit/>
          </a:bodyPr>
          <a:lstStyle/>
          <a:p>
            <a:r>
              <a:rPr lang="it-IT" sz="2800" dirty="0"/>
              <a:t>L'art.173 .</a:t>
            </a:r>
          </a:p>
          <a:p>
            <a:r>
              <a:rPr lang="it-IT" sz="2800" dirty="0"/>
              <a:t>Durante la marcia.</a:t>
            </a:r>
          </a:p>
          <a:p>
            <a:r>
              <a:rPr lang="it-IT" sz="2800" dirty="0"/>
              <a:t>Apparecchi "radiotelefonici" (</a:t>
            </a:r>
            <a:r>
              <a:rPr lang="it-IT" sz="2800" dirty="0" err="1"/>
              <a:t>smartphone</a:t>
            </a:r>
            <a:r>
              <a:rPr lang="it-IT" sz="2800" dirty="0"/>
              <a:t>, computer  portatili,  notebook,  tablet  e  dispositivi  analoghi)  che  comportino anche solo temporaneamente l’allontanamento delle mani dal volante, quindi rientra anche l'uso del CB o l'uso dei navigatori o dei computer integrati nel cruscotto. </a:t>
            </a:r>
          </a:p>
        </p:txBody>
      </p:sp>
      <p:sp>
        <p:nvSpPr>
          <p:cNvPr id="7" name="Rettangolo 6">
            <a:extLst>
              <a:ext uri="{FF2B5EF4-FFF2-40B4-BE49-F238E27FC236}">
                <a16:creationId xmlns:a16="http://schemas.microsoft.com/office/drawing/2014/main" id="{90EEE4BD-FFC5-6340-AB3D-0DE6426C4B78}"/>
              </a:ext>
            </a:extLst>
          </p:cNvPr>
          <p:cNvSpPr/>
          <p:nvPr/>
        </p:nvSpPr>
        <p:spPr>
          <a:xfrm>
            <a:off x="4479341" y="5417276"/>
            <a:ext cx="6096000" cy="1200329"/>
          </a:xfrm>
          <a:prstGeom prst="rect">
            <a:avLst/>
          </a:prstGeom>
        </p:spPr>
        <p:txBody>
          <a:bodyPr>
            <a:spAutoFit/>
          </a:bodyPr>
          <a:lstStyle/>
          <a:p>
            <a:r>
              <a:rPr lang="it-IT" dirty="0">
                <a:solidFill>
                  <a:srgbClr val="FFFF00"/>
                </a:solidFill>
              </a:rPr>
              <a:t>Tale obbligo trova un'eccezione per i conducenti (in servizio di emergenza) dei veicoli delle forze armate, della Polizia di Stato, dei vigili del fuoco, della croce rossa, della protezione civile e della forestale</a:t>
            </a:r>
          </a:p>
        </p:txBody>
      </p:sp>
      <p:pic>
        <p:nvPicPr>
          <p:cNvPr id="11" name="Segnaposto contenuto 10">
            <a:extLst>
              <a:ext uri="{FF2B5EF4-FFF2-40B4-BE49-F238E27FC236}">
                <a16:creationId xmlns:a16="http://schemas.microsoft.com/office/drawing/2014/main" id="{BDAE7C59-6A66-034A-8B8D-16B03A2B22E9}"/>
              </a:ext>
            </a:extLst>
          </p:cNvPr>
          <p:cNvPicPr>
            <a:picLocks noGrp="1" noChangeAspect="1"/>
          </p:cNvPicPr>
          <p:nvPr>
            <p:ph idx="1"/>
          </p:nvPr>
        </p:nvPicPr>
        <p:blipFill>
          <a:blip r:embed="rId2"/>
          <a:stretch>
            <a:fillRect/>
          </a:stretch>
        </p:blipFill>
        <p:spPr>
          <a:xfrm>
            <a:off x="7000645" y="1623551"/>
            <a:ext cx="4530730" cy="3025266"/>
          </a:xfrm>
        </p:spPr>
      </p:pic>
    </p:spTree>
    <p:extLst>
      <p:ext uri="{BB962C8B-B14F-4D97-AF65-F5344CB8AC3E}">
        <p14:creationId xmlns:p14="http://schemas.microsoft.com/office/powerpoint/2010/main" val="3475515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5950A-5672-BB4D-9FCA-D58D38CE48C1}"/>
              </a:ext>
            </a:extLst>
          </p:cNvPr>
          <p:cNvSpPr>
            <a:spLocks noGrp="1"/>
          </p:cNvSpPr>
          <p:nvPr>
            <p:ph type="title"/>
          </p:nvPr>
        </p:nvSpPr>
        <p:spPr>
          <a:xfrm>
            <a:off x="576072" y="167284"/>
            <a:ext cx="10131425" cy="1456267"/>
          </a:xfrm>
        </p:spPr>
        <p:txBody>
          <a:bodyPr>
            <a:normAutofit/>
          </a:bodyPr>
          <a:lstStyle/>
          <a:p>
            <a:r>
              <a:rPr lang="it-IT" sz="6600" b="1" dirty="0">
                <a:solidFill>
                  <a:srgbClr val="FFFF00"/>
                </a:solidFill>
                <a:latin typeface="Al Nile" pitchFamily="2" charset="-78"/>
                <a:cs typeface="Al Nile" pitchFamily="2" charset="-78"/>
              </a:rPr>
              <a:t>Uso cellulare</a:t>
            </a:r>
          </a:p>
        </p:txBody>
      </p:sp>
      <p:sp>
        <p:nvSpPr>
          <p:cNvPr id="3" name="Rettangolo 2">
            <a:extLst>
              <a:ext uri="{FF2B5EF4-FFF2-40B4-BE49-F238E27FC236}">
                <a16:creationId xmlns:a16="http://schemas.microsoft.com/office/drawing/2014/main" id="{358AED80-F466-C347-B821-183D26C6630D}"/>
              </a:ext>
            </a:extLst>
          </p:cNvPr>
          <p:cNvSpPr/>
          <p:nvPr/>
        </p:nvSpPr>
        <p:spPr>
          <a:xfrm>
            <a:off x="356005" y="1623551"/>
            <a:ext cx="8093050" cy="4524315"/>
          </a:xfrm>
          <a:prstGeom prst="rect">
            <a:avLst/>
          </a:prstGeom>
        </p:spPr>
        <p:txBody>
          <a:bodyPr wrap="square">
            <a:spAutoFit/>
          </a:bodyPr>
          <a:lstStyle/>
          <a:p>
            <a:r>
              <a:rPr lang="it-IT" sz="3200" dirty="0"/>
              <a:t>Alla prima infrazione: 250-1.000 euro di sanzione pecuniaria sospensione immediata della patente da 15 giorni a 2 mesi, sottrazione 5 punti (vedi art.173 c.2 e c.3-bis Cds).</a:t>
            </a:r>
          </a:p>
          <a:p>
            <a:endParaRPr lang="it-IT" sz="3200" dirty="0"/>
          </a:p>
          <a:p>
            <a:r>
              <a:rPr lang="it-IT" sz="3200" dirty="0"/>
              <a:t>Alla seconda infrazione in due anni: 350-1.400 euro di sanzione pecuniaria, sottrazione di 5 punti, sospensione della patente da 1 mese a 3 mesi (vedi art.173 c.2 e c.3-bis Cds).</a:t>
            </a:r>
          </a:p>
        </p:txBody>
      </p:sp>
      <p:pic>
        <p:nvPicPr>
          <p:cNvPr id="10" name="Segnaposto contenuto 9">
            <a:extLst>
              <a:ext uri="{FF2B5EF4-FFF2-40B4-BE49-F238E27FC236}">
                <a16:creationId xmlns:a16="http://schemas.microsoft.com/office/drawing/2014/main" id="{B09D6009-3DFF-0743-91E8-84A7BB1FF880}"/>
              </a:ext>
            </a:extLst>
          </p:cNvPr>
          <p:cNvPicPr>
            <a:picLocks noGrp="1" noChangeAspect="1"/>
          </p:cNvPicPr>
          <p:nvPr>
            <p:ph idx="1"/>
          </p:nvPr>
        </p:nvPicPr>
        <p:blipFill>
          <a:blip r:embed="rId2"/>
          <a:stretch>
            <a:fillRect/>
          </a:stretch>
        </p:blipFill>
        <p:spPr>
          <a:xfrm>
            <a:off x="8140823" y="167284"/>
            <a:ext cx="3492040" cy="2331710"/>
          </a:xfrm>
        </p:spPr>
      </p:pic>
    </p:spTree>
    <p:extLst>
      <p:ext uri="{BB962C8B-B14F-4D97-AF65-F5344CB8AC3E}">
        <p14:creationId xmlns:p14="http://schemas.microsoft.com/office/powerpoint/2010/main" val="4484894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D765E3-CFD3-8447-8248-C28D19F55C80}"/>
              </a:ext>
            </a:extLst>
          </p:cNvPr>
          <p:cNvSpPr>
            <a:spLocks noGrp="1"/>
          </p:cNvSpPr>
          <p:nvPr>
            <p:ph type="title"/>
          </p:nvPr>
        </p:nvSpPr>
        <p:spPr>
          <a:xfrm>
            <a:off x="524256" y="119482"/>
            <a:ext cx="10131425" cy="1456267"/>
          </a:xfrm>
        </p:spPr>
        <p:txBody>
          <a:bodyPr/>
          <a:lstStyle/>
          <a:p>
            <a:r>
              <a:rPr lang="it-IT" sz="7200" b="1" dirty="0">
                <a:solidFill>
                  <a:srgbClr val="FFFF00"/>
                </a:solidFill>
                <a:latin typeface="+mn-lt"/>
              </a:rPr>
              <a:t>CINTURA</a:t>
            </a:r>
            <a:r>
              <a:rPr lang="it-IT" b="1" dirty="0">
                <a:latin typeface="+mn-lt"/>
              </a:rPr>
              <a:t> </a:t>
            </a:r>
          </a:p>
        </p:txBody>
      </p:sp>
      <p:sp>
        <p:nvSpPr>
          <p:cNvPr id="6" name="Rettangolo 5">
            <a:extLst>
              <a:ext uri="{FF2B5EF4-FFF2-40B4-BE49-F238E27FC236}">
                <a16:creationId xmlns:a16="http://schemas.microsoft.com/office/drawing/2014/main" id="{7BF2B632-B5D7-8942-8FED-AED323D86E75}"/>
              </a:ext>
            </a:extLst>
          </p:cNvPr>
          <p:cNvSpPr/>
          <p:nvPr/>
        </p:nvSpPr>
        <p:spPr>
          <a:xfrm>
            <a:off x="524256" y="1929555"/>
            <a:ext cx="6096000" cy="3970318"/>
          </a:xfrm>
          <a:prstGeom prst="rect">
            <a:avLst/>
          </a:prstGeom>
        </p:spPr>
        <p:txBody>
          <a:bodyPr>
            <a:spAutoFit/>
          </a:bodyPr>
          <a:lstStyle/>
          <a:p>
            <a:r>
              <a:rPr lang="it-IT" sz="2800" dirty="0"/>
              <a:t>Alla prima infrazione: 83-332 euro di sanzione pecuniaria (58,10 euro se pagata entro 5 giorni), sottrazione 5 punti .</a:t>
            </a:r>
          </a:p>
          <a:p>
            <a:endParaRPr lang="it-IT" sz="2800" dirty="0"/>
          </a:p>
          <a:p>
            <a:r>
              <a:rPr lang="it-IT" sz="2800" dirty="0"/>
              <a:t>Alla seconda infrazione in due anni: 83-332 euro di sanzione pecuniaria, sottrazione di 5 punti, sospensione della patente da 15 giorni a 3 mesi.</a:t>
            </a:r>
          </a:p>
        </p:txBody>
      </p:sp>
      <p:pic>
        <p:nvPicPr>
          <p:cNvPr id="10" name="Segnaposto contenuto 9">
            <a:extLst>
              <a:ext uri="{FF2B5EF4-FFF2-40B4-BE49-F238E27FC236}">
                <a16:creationId xmlns:a16="http://schemas.microsoft.com/office/drawing/2014/main" id="{C558CCFC-2CBC-314B-8C48-8E934D28F7A0}"/>
              </a:ext>
            </a:extLst>
          </p:cNvPr>
          <p:cNvPicPr>
            <a:picLocks noGrp="1" noChangeAspect="1"/>
          </p:cNvPicPr>
          <p:nvPr>
            <p:ph idx="1"/>
          </p:nvPr>
        </p:nvPicPr>
        <p:blipFill>
          <a:blip r:embed="rId2"/>
          <a:stretch>
            <a:fillRect/>
          </a:stretch>
        </p:blipFill>
        <p:spPr>
          <a:xfrm>
            <a:off x="7482721" y="265052"/>
            <a:ext cx="3984803" cy="5319002"/>
          </a:xfrm>
        </p:spPr>
      </p:pic>
    </p:spTree>
    <p:extLst>
      <p:ext uri="{BB962C8B-B14F-4D97-AF65-F5344CB8AC3E}">
        <p14:creationId xmlns:p14="http://schemas.microsoft.com/office/powerpoint/2010/main" val="31624251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AB1DA1-606F-5743-BB91-6DFC50107518}"/>
              </a:ext>
            </a:extLst>
          </p:cNvPr>
          <p:cNvSpPr>
            <a:spLocks noGrp="1"/>
          </p:cNvSpPr>
          <p:nvPr>
            <p:ph type="title"/>
          </p:nvPr>
        </p:nvSpPr>
        <p:spPr>
          <a:xfrm>
            <a:off x="627279" y="247531"/>
            <a:ext cx="10131425" cy="1456267"/>
          </a:xfrm>
        </p:spPr>
        <p:txBody>
          <a:bodyPr>
            <a:normAutofit/>
          </a:bodyPr>
          <a:lstStyle/>
          <a:p>
            <a:r>
              <a:rPr lang="it-IT" sz="6600" b="1" dirty="0">
                <a:solidFill>
                  <a:srgbClr val="FFFF00"/>
                </a:solidFill>
                <a:latin typeface="+mn-lt"/>
              </a:rPr>
              <a:t>SEMAFORO ROSSO</a:t>
            </a:r>
          </a:p>
        </p:txBody>
      </p:sp>
      <p:sp>
        <p:nvSpPr>
          <p:cNvPr id="6" name="Rettangolo 5">
            <a:extLst>
              <a:ext uri="{FF2B5EF4-FFF2-40B4-BE49-F238E27FC236}">
                <a16:creationId xmlns:a16="http://schemas.microsoft.com/office/drawing/2014/main" id="{203DEDC9-6AB5-904E-B0DE-A97241C5CE63}"/>
              </a:ext>
            </a:extLst>
          </p:cNvPr>
          <p:cNvSpPr/>
          <p:nvPr/>
        </p:nvSpPr>
        <p:spPr>
          <a:xfrm>
            <a:off x="455722" y="1452600"/>
            <a:ext cx="6096000" cy="2308324"/>
          </a:xfrm>
          <a:prstGeom prst="rect">
            <a:avLst/>
          </a:prstGeom>
        </p:spPr>
        <p:txBody>
          <a:bodyPr>
            <a:spAutoFit/>
          </a:bodyPr>
          <a:lstStyle/>
          <a:p>
            <a:r>
              <a:rPr lang="it-IT" sz="3600" dirty="0"/>
              <a:t>Riferimento:  art.146 c.3 Cds - art.41 c.11 Cds. Sanzione:  167 - 665 euro (116,90 euro entro 5 giorni) e sottrazioni di 6 punti.</a:t>
            </a:r>
          </a:p>
        </p:txBody>
      </p:sp>
      <p:sp>
        <p:nvSpPr>
          <p:cNvPr id="7" name="Rettangolo 6">
            <a:extLst>
              <a:ext uri="{FF2B5EF4-FFF2-40B4-BE49-F238E27FC236}">
                <a16:creationId xmlns:a16="http://schemas.microsoft.com/office/drawing/2014/main" id="{091E35FB-F1EE-4F4A-86F0-517F475DECEB}"/>
              </a:ext>
            </a:extLst>
          </p:cNvPr>
          <p:cNvSpPr/>
          <p:nvPr/>
        </p:nvSpPr>
        <p:spPr>
          <a:xfrm>
            <a:off x="455722" y="3828814"/>
            <a:ext cx="6096000" cy="1200329"/>
          </a:xfrm>
          <a:prstGeom prst="rect">
            <a:avLst/>
          </a:prstGeom>
        </p:spPr>
        <p:txBody>
          <a:bodyPr>
            <a:spAutoFit/>
          </a:bodyPr>
          <a:lstStyle/>
          <a:p>
            <a:r>
              <a:rPr lang="it-IT" dirty="0">
                <a:solidFill>
                  <a:srgbClr val="FFFF00"/>
                </a:solidFill>
              </a:rPr>
              <a:t>Durata giallo:  si  adottano  tempi  minimi  di  5  secondi in  ambito  extraurbano  e  di  4  secondi  in  ambito  urbano  vedere  note  MIT 16.7.2007,  </a:t>
            </a:r>
            <a:r>
              <a:rPr lang="it-IT" dirty="0" err="1">
                <a:solidFill>
                  <a:srgbClr val="FFFF00"/>
                </a:solidFill>
              </a:rPr>
              <a:t>prot</a:t>
            </a:r>
            <a:r>
              <a:rPr lang="it-IT" dirty="0">
                <a:solidFill>
                  <a:srgbClr val="FFFF00"/>
                </a:solidFill>
              </a:rPr>
              <a:t>.  67906,  e  19.3.2008,  </a:t>
            </a:r>
            <a:r>
              <a:rPr lang="it-IT" dirty="0" err="1">
                <a:solidFill>
                  <a:srgbClr val="FFFF00"/>
                </a:solidFill>
              </a:rPr>
              <a:t>prot</a:t>
            </a:r>
            <a:r>
              <a:rPr lang="it-IT" dirty="0">
                <a:solidFill>
                  <a:srgbClr val="FFFF00"/>
                </a:solidFill>
              </a:rPr>
              <a:t>.  25783,  nonché  Cassazione  civile VI-2, 11.1.2019 n. 567.</a:t>
            </a:r>
          </a:p>
        </p:txBody>
      </p:sp>
      <p:sp>
        <p:nvSpPr>
          <p:cNvPr id="8" name="Rettangolo 7">
            <a:extLst>
              <a:ext uri="{FF2B5EF4-FFF2-40B4-BE49-F238E27FC236}">
                <a16:creationId xmlns:a16="http://schemas.microsoft.com/office/drawing/2014/main" id="{1BDF2201-FCD1-9249-87F3-AE9D8C8D2402}"/>
              </a:ext>
            </a:extLst>
          </p:cNvPr>
          <p:cNvSpPr/>
          <p:nvPr/>
        </p:nvSpPr>
        <p:spPr>
          <a:xfrm>
            <a:off x="4035552" y="5097033"/>
            <a:ext cx="6096000" cy="1477328"/>
          </a:xfrm>
          <a:prstGeom prst="rect">
            <a:avLst/>
          </a:prstGeom>
        </p:spPr>
        <p:txBody>
          <a:bodyPr>
            <a:spAutoFit/>
          </a:bodyPr>
          <a:lstStyle/>
          <a:p>
            <a:r>
              <a:rPr lang="it-IT" dirty="0"/>
              <a:t>Se durante la fase di attraversamento del crocevia compare la luce gialla, il veicolo che si trovi già nell'area di manovra dell'incrocio deve proseguire sgomberando il più sollecitamente possibile l'area del crocevia" (Cassazione penale n. 1544 del 13-6-1967).</a:t>
            </a:r>
          </a:p>
        </p:txBody>
      </p:sp>
      <p:pic>
        <p:nvPicPr>
          <p:cNvPr id="12" name="Segnaposto contenuto 11">
            <a:extLst>
              <a:ext uri="{FF2B5EF4-FFF2-40B4-BE49-F238E27FC236}">
                <a16:creationId xmlns:a16="http://schemas.microsoft.com/office/drawing/2014/main" id="{56C2D596-5E27-7F49-A8D9-91080F23EAAD}"/>
              </a:ext>
            </a:extLst>
          </p:cNvPr>
          <p:cNvPicPr>
            <a:picLocks noGrp="1" noChangeAspect="1"/>
          </p:cNvPicPr>
          <p:nvPr>
            <p:ph idx="1"/>
          </p:nvPr>
        </p:nvPicPr>
        <p:blipFill>
          <a:blip r:embed="rId2"/>
          <a:stretch>
            <a:fillRect/>
          </a:stretch>
        </p:blipFill>
        <p:spPr>
          <a:xfrm>
            <a:off x="6936219" y="1452600"/>
            <a:ext cx="4354717" cy="3267862"/>
          </a:xfrm>
        </p:spPr>
      </p:pic>
    </p:spTree>
    <p:extLst>
      <p:ext uri="{BB962C8B-B14F-4D97-AF65-F5344CB8AC3E}">
        <p14:creationId xmlns:p14="http://schemas.microsoft.com/office/powerpoint/2010/main" val="19512269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AEAD66-36CF-F647-AF8B-E80C73A98E72}"/>
              </a:ext>
            </a:extLst>
          </p:cNvPr>
          <p:cNvSpPr>
            <a:spLocks noGrp="1"/>
          </p:cNvSpPr>
          <p:nvPr>
            <p:ph type="title"/>
          </p:nvPr>
        </p:nvSpPr>
        <p:spPr/>
        <p:txBody>
          <a:bodyPr>
            <a:normAutofit/>
          </a:bodyPr>
          <a:lstStyle/>
          <a:p>
            <a:r>
              <a:rPr lang="it-IT" sz="8800" b="1" dirty="0">
                <a:solidFill>
                  <a:srgbClr val="FFFF00"/>
                </a:solidFill>
              </a:rPr>
              <a:t>DROGA</a:t>
            </a:r>
            <a:r>
              <a:rPr lang="it-IT" sz="7200" b="1" dirty="0"/>
              <a:t> </a:t>
            </a:r>
          </a:p>
        </p:txBody>
      </p:sp>
      <p:sp>
        <p:nvSpPr>
          <p:cNvPr id="6" name="Rettangolo 5">
            <a:extLst>
              <a:ext uri="{FF2B5EF4-FFF2-40B4-BE49-F238E27FC236}">
                <a16:creationId xmlns:a16="http://schemas.microsoft.com/office/drawing/2014/main" id="{5A3FE216-ED65-5D43-AA25-76CF821B79F5}"/>
              </a:ext>
            </a:extLst>
          </p:cNvPr>
          <p:cNvSpPr/>
          <p:nvPr/>
        </p:nvSpPr>
        <p:spPr>
          <a:xfrm>
            <a:off x="425133" y="2065867"/>
            <a:ext cx="5326380" cy="3970318"/>
          </a:xfrm>
          <a:prstGeom prst="rect">
            <a:avLst/>
          </a:prstGeom>
        </p:spPr>
        <p:txBody>
          <a:bodyPr wrap="square">
            <a:spAutoFit/>
          </a:bodyPr>
          <a:lstStyle/>
          <a:p>
            <a:r>
              <a:rPr lang="it-IT" sz="2800" dirty="0"/>
              <a:t>L’art.187 Cds afferma che sia vietato mettersi alla guida dopo avere assunto sostanze stupefacenti, non è prevista una tolleranza di legge, esistono dei limiti detti </a:t>
            </a:r>
            <a:r>
              <a:rPr lang="it-IT" sz="2800" dirty="0" err="1"/>
              <a:t>cut</a:t>
            </a:r>
            <a:r>
              <a:rPr lang="it-IT" sz="2800" dirty="0"/>
              <a:t>-off, che non sono previsti da norme, e sono dell’ordine di qualche decina di nanogrammi per ml (</a:t>
            </a:r>
            <a:r>
              <a:rPr lang="it-IT" sz="2800" dirty="0" err="1"/>
              <a:t>ng</a:t>
            </a:r>
            <a:r>
              <a:rPr lang="it-IT" sz="2800" dirty="0"/>
              <a:t>/</a:t>
            </a:r>
            <a:r>
              <a:rPr lang="it-IT" sz="2800" dirty="0" err="1"/>
              <a:t>mL</a:t>
            </a:r>
            <a:r>
              <a:rPr lang="it-IT" sz="2800" dirty="0"/>
              <a:t>)</a:t>
            </a:r>
          </a:p>
        </p:txBody>
      </p:sp>
      <p:sp>
        <p:nvSpPr>
          <p:cNvPr id="7" name="Rettangolo 6">
            <a:extLst>
              <a:ext uri="{FF2B5EF4-FFF2-40B4-BE49-F238E27FC236}">
                <a16:creationId xmlns:a16="http://schemas.microsoft.com/office/drawing/2014/main" id="{049ACF4B-3CA2-CE45-92B6-38846D7C09C9}"/>
              </a:ext>
            </a:extLst>
          </p:cNvPr>
          <p:cNvSpPr/>
          <p:nvPr/>
        </p:nvSpPr>
        <p:spPr>
          <a:xfrm>
            <a:off x="5751513" y="4550532"/>
            <a:ext cx="6096000" cy="1200329"/>
          </a:xfrm>
          <a:prstGeom prst="rect">
            <a:avLst/>
          </a:prstGeom>
        </p:spPr>
        <p:txBody>
          <a:bodyPr>
            <a:spAutoFit/>
          </a:bodyPr>
          <a:lstStyle/>
          <a:p>
            <a:r>
              <a:rPr lang="it-IT" sz="2400" dirty="0">
                <a:solidFill>
                  <a:srgbClr val="FFFF00"/>
                </a:solidFill>
              </a:rPr>
              <a:t>Per contestare la violazione si possono usare (c.2 bis-c.3 art.187 Cds) sangue e saliva, non si possono quindi utilizzare i sintomatici.</a:t>
            </a:r>
          </a:p>
        </p:txBody>
      </p:sp>
      <p:pic>
        <p:nvPicPr>
          <p:cNvPr id="11" name="Segnaposto contenuto 10">
            <a:extLst>
              <a:ext uri="{FF2B5EF4-FFF2-40B4-BE49-F238E27FC236}">
                <a16:creationId xmlns:a16="http://schemas.microsoft.com/office/drawing/2014/main" id="{3666CABB-FBF9-644B-98F1-158E4CC48DFD}"/>
              </a:ext>
            </a:extLst>
          </p:cNvPr>
          <p:cNvPicPr>
            <a:picLocks noGrp="1" noChangeAspect="1"/>
          </p:cNvPicPr>
          <p:nvPr>
            <p:ph idx="1"/>
          </p:nvPr>
        </p:nvPicPr>
        <p:blipFill>
          <a:blip r:embed="rId2"/>
          <a:stretch>
            <a:fillRect/>
          </a:stretch>
        </p:blipFill>
        <p:spPr>
          <a:xfrm>
            <a:off x="5751513" y="477433"/>
            <a:ext cx="5824256" cy="3176867"/>
          </a:xfrm>
        </p:spPr>
      </p:pic>
    </p:spTree>
    <p:extLst>
      <p:ext uri="{BB962C8B-B14F-4D97-AF65-F5344CB8AC3E}">
        <p14:creationId xmlns:p14="http://schemas.microsoft.com/office/powerpoint/2010/main" val="1730592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AEAD66-36CF-F647-AF8B-E80C73A98E72}"/>
              </a:ext>
            </a:extLst>
          </p:cNvPr>
          <p:cNvSpPr>
            <a:spLocks noGrp="1"/>
          </p:cNvSpPr>
          <p:nvPr>
            <p:ph type="title"/>
          </p:nvPr>
        </p:nvSpPr>
        <p:spPr/>
        <p:txBody>
          <a:bodyPr>
            <a:normAutofit/>
          </a:bodyPr>
          <a:lstStyle/>
          <a:p>
            <a:r>
              <a:rPr lang="it-IT" sz="8800" b="1" dirty="0">
                <a:solidFill>
                  <a:srgbClr val="FFFF00"/>
                </a:solidFill>
              </a:rPr>
              <a:t>DROGA</a:t>
            </a:r>
            <a:r>
              <a:rPr lang="it-IT" sz="7200" b="1" dirty="0"/>
              <a:t> </a:t>
            </a:r>
          </a:p>
        </p:txBody>
      </p:sp>
      <p:sp>
        <p:nvSpPr>
          <p:cNvPr id="3" name="CasellaDiTesto 2">
            <a:extLst>
              <a:ext uri="{FF2B5EF4-FFF2-40B4-BE49-F238E27FC236}">
                <a16:creationId xmlns:a16="http://schemas.microsoft.com/office/drawing/2014/main" id="{B4B95227-C698-224F-BBD5-3BE138E366CC}"/>
              </a:ext>
            </a:extLst>
          </p:cNvPr>
          <p:cNvSpPr txBox="1"/>
          <p:nvPr/>
        </p:nvSpPr>
        <p:spPr>
          <a:xfrm>
            <a:off x="381000" y="2529840"/>
            <a:ext cx="6184065" cy="3046988"/>
          </a:xfrm>
          <a:prstGeom prst="rect">
            <a:avLst/>
          </a:prstGeom>
          <a:noFill/>
        </p:spPr>
        <p:txBody>
          <a:bodyPr wrap="none" rtlCol="0">
            <a:spAutoFit/>
          </a:bodyPr>
          <a:lstStyle/>
          <a:p>
            <a:r>
              <a:rPr lang="it-IT" sz="3200" dirty="0"/>
              <a:t>AMMENDA: 1500 EURO</a:t>
            </a:r>
          </a:p>
          <a:p>
            <a:r>
              <a:rPr lang="it-IT" sz="3200" dirty="0"/>
              <a:t>ARRESTO: 6 MESI</a:t>
            </a:r>
          </a:p>
          <a:p>
            <a:r>
              <a:rPr lang="it-IT" sz="3200" dirty="0"/>
              <a:t>PUNTI:10</a:t>
            </a:r>
          </a:p>
          <a:p>
            <a:r>
              <a:rPr lang="it-IT" sz="3200" dirty="0"/>
              <a:t>SOSPENSIONE PATENTE: 12-24 MESI</a:t>
            </a:r>
          </a:p>
          <a:p>
            <a:r>
              <a:rPr lang="it-IT" sz="3200" dirty="0"/>
              <a:t>REVOCA: PER RECIDIVA NEI 3 ANNI</a:t>
            </a:r>
          </a:p>
          <a:p>
            <a:r>
              <a:rPr lang="it-IT" sz="3200" dirty="0"/>
              <a:t>SEQUESTRO: SI</a:t>
            </a:r>
          </a:p>
        </p:txBody>
      </p:sp>
      <p:sp>
        <p:nvSpPr>
          <p:cNvPr id="4" name="CasellaDiTesto 3">
            <a:extLst>
              <a:ext uri="{FF2B5EF4-FFF2-40B4-BE49-F238E27FC236}">
                <a16:creationId xmlns:a16="http://schemas.microsoft.com/office/drawing/2014/main" id="{65C2D6C0-FDB6-5F47-8D40-61749F4DCCD3}"/>
              </a:ext>
            </a:extLst>
          </p:cNvPr>
          <p:cNvSpPr txBox="1"/>
          <p:nvPr/>
        </p:nvSpPr>
        <p:spPr>
          <a:xfrm>
            <a:off x="381000" y="5576828"/>
            <a:ext cx="7790531" cy="954107"/>
          </a:xfrm>
          <a:prstGeom prst="rect">
            <a:avLst/>
          </a:prstGeom>
          <a:noFill/>
        </p:spPr>
        <p:txBody>
          <a:bodyPr wrap="none" rtlCol="0">
            <a:spAutoFit/>
          </a:bodyPr>
          <a:lstStyle/>
          <a:p>
            <a:r>
              <a:rPr lang="it-IT" sz="2800" dirty="0"/>
              <a:t>NEL CASO DI INCIDENTE L’AMMENDA X 2 ED ANCHE </a:t>
            </a:r>
          </a:p>
          <a:p>
            <a:r>
              <a:rPr lang="it-IT" sz="2800" dirty="0"/>
              <a:t>LA SOSPENSIONE DELLA PATENTE</a:t>
            </a:r>
          </a:p>
        </p:txBody>
      </p:sp>
      <p:sp>
        <p:nvSpPr>
          <p:cNvPr id="8" name="CasellaDiTesto 7">
            <a:extLst>
              <a:ext uri="{FF2B5EF4-FFF2-40B4-BE49-F238E27FC236}">
                <a16:creationId xmlns:a16="http://schemas.microsoft.com/office/drawing/2014/main" id="{C7E03240-F7C1-1346-BEED-1FF5FA5FFF3B}"/>
              </a:ext>
            </a:extLst>
          </p:cNvPr>
          <p:cNvSpPr txBox="1"/>
          <p:nvPr/>
        </p:nvSpPr>
        <p:spPr>
          <a:xfrm>
            <a:off x="8427720" y="4465320"/>
            <a:ext cx="3440429" cy="707886"/>
          </a:xfrm>
          <a:prstGeom prst="rect">
            <a:avLst/>
          </a:prstGeom>
          <a:noFill/>
        </p:spPr>
        <p:txBody>
          <a:bodyPr wrap="none" rtlCol="0">
            <a:spAutoFit/>
          </a:bodyPr>
          <a:lstStyle/>
          <a:p>
            <a:r>
              <a:rPr lang="it-IT" sz="2000" dirty="0">
                <a:solidFill>
                  <a:srgbClr val="FFFF00"/>
                </a:solidFill>
              </a:rPr>
              <a:t>PER L’AUTISTA PROFESSIONISTA</a:t>
            </a:r>
          </a:p>
          <a:p>
            <a:r>
              <a:rPr lang="it-IT" sz="2000" dirty="0">
                <a:solidFill>
                  <a:srgbClr val="FFFF00"/>
                </a:solidFill>
              </a:rPr>
              <a:t>C’E’ REVOCA IMMEDIATA</a:t>
            </a:r>
          </a:p>
        </p:txBody>
      </p:sp>
      <p:pic>
        <p:nvPicPr>
          <p:cNvPr id="12" name="Segnaposto contenuto 11">
            <a:extLst>
              <a:ext uri="{FF2B5EF4-FFF2-40B4-BE49-F238E27FC236}">
                <a16:creationId xmlns:a16="http://schemas.microsoft.com/office/drawing/2014/main" id="{FC1B93DB-0023-114A-A2C7-21EB5762E9AD}"/>
              </a:ext>
            </a:extLst>
          </p:cNvPr>
          <p:cNvPicPr>
            <a:picLocks noGrp="1" noChangeAspect="1"/>
          </p:cNvPicPr>
          <p:nvPr>
            <p:ph idx="1"/>
          </p:nvPr>
        </p:nvPicPr>
        <p:blipFill>
          <a:blip r:embed="rId2"/>
          <a:stretch>
            <a:fillRect/>
          </a:stretch>
        </p:blipFill>
        <p:spPr>
          <a:xfrm>
            <a:off x="5474630" y="609600"/>
            <a:ext cx="5602126" cy="3055705"/>
          </a:xfrm>
        </p:spPr>
      </p:pic>
    </p:spTree>
    <p:extLst>
      <p:ext uri="{BB962C8B-B14F-4D97-AF65-F5344CB8AC3E}">
        <p14:creationId xmlns:p14="http://schemas.microsoft.com/office/powerpoint/2010/main" val="2300779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6B74B-2A7B-C24C-8B28-0AC127572926}"/>
              </a:ext>
            </a:extLst>
          </p:cNvPr>
          <p:cNvSpPr>
            <a:spLocks noGrp="1"/>
          </p:cNvSpPr>
          <p:nvPr>
            <p:ph type="title"/>
          </p:nvPr>
        </p:nvSpPr>
        <p:spPr>
          <a:xfrm>
            <a:off x="339571" y="147962"/>
            <a:ext cx="10131425" cy="1456267"/>
          </a:xfrm>
        </p:spPr>
        <p:txBody>
          <a:bodyPr>
            <a:normAutofit/>
          </a:bodyPr>
          <a:lstStyle/>
          <a:p>
            <a:r>
              <a:rPr lang="it-IT" sz="8000" b="1" dirty="0">
                <a:solidFill>
                  <a:srgbClr val="FFFF00"/>
                </a:solidFill>
                <a:latin typeface="+mn-lt"/>
              </a:rPr>
              <a:t>ALCOL </a:t>
            </a:r>
          </a:p>
        </p:txBody>
      </p:sp>
      <p:sp>
        <p:nvSpPr>
          <p:cNvPr id="6" name="CasellaDiTesto 5">
            <a:extLst>
              <a:ext uri="{FF2B5EF4-FFF2-40B4-BE49-F238E27FC236}">
                <a16:creationId xmlns:a16="http://schemas.microsoft.com/office/drawing/2014/main" id="{66AE9472-209D-C74E-9AFD-26B9ED340145}"/>
              </a:ext>
            </a:extLst>
          </p:cNvPr>
          <p:cNvSpPr txBox="1"/>
          <p:nvPr/>
        </p:nvSpPr>
        <p:spPr>
          <a:xfrm>
            <a:off x="506027" y="1979720"/>
            <a:ext cx="7686463" cy="4401205"/>
          </a:xfrm>
          <a:prstGeom prst="rect">
            <a:avLst/>
          </a:prstGeom>
          <a:noFill/>
        </p:spPr>
        <p:txBody>
          <a:bodyPr wrap="none" rtlCol="0">
            <a:spAutoFit/>
          </a:bodyPr>
          <a:lstStyle/>
          <a:p>
            <a:r>
              <a:rPr lang="it-IT" sz="4000" dirty="0"/>
              <a:t>TOLLERANZA : 0.5 g/L</a:t>
            </a:r>
          </a:p>
          <a:p>
            <a:endParaRPr lang="it-IT" sz="4000" dirty="0"/>
          </a:p>
          <a:p>
            <a:r>
              <a:rPr lang="it-IT" sz="4000" dirty="0"/>
              <a:t>NO TOLLERANZA per</a:t>
            </a:r>
          </a:p>
          <a:p>
            <a:r>
              <a:rPr lang="it-IT" sz="4000" dirty="0"/>
              <a:t>AUTISTA PROFESSIONISTA </a:t>
            </a:r>
          </a:p>
          <a:p>
            <a:r>
              <a:rPr lang="it-IT" sz="4000" dirty="0"/>
              <a:t>AL LAVORO (non nella vita </a:t>
            </a:r>
          </a:p>
          <a:p>
            <a:r>
              <a:rPr lang="it-IT" sz="4000" dirty="0"/>
              <a:t>privata), PER I NEO-PATENTATI E PER</a:t>
            </a:r>
          </a:p>
          <a:p>
            <a:r>
              <a:rPr lang="it-IT" sz="4000" dirty="0"/>
              <a:t>MENO DI 21 ANNI</a:t>
            </a:r>
          </a:p>
        </p:txBody>
      </p:sp>
      <p:sp>
        <p:nvSpPr>
          <p:cNvPr id="7" name="CasellaDiTesto 6">
            <a:extLst>
              <a:ext uri="{FF2B5EF4-FFF2-40B4-BE49-F238E27FC236}">
                <a16:creationId xmlns:a16="http://schemas.microsoft.com/office/drawing/2014/main" id="{538B561B-C7ED-F044-8B2A-FFF811D40434}"/>
              </a:ext>
            </a:extLst>
          </p:cNvPr>
          <p:cNvSpPr txBox="1"/>
          <p:nvPr/>
        </p:nvSpPr>
        <p:spPr>
          <a:xfrm>
            <a:off x="4962618" y="5980815"/>
            <a:ext cx="6185796" cy="400110"/>
          </a:xfrm>
          <a:prstGeom prst="rect">
            <a:avLst/>
          </a:prstGeom>
          <a:noFill/>
        </p:spPr>
        <p:txBody>
          <a:bodyPr wrap="none" rtlCol="0">
            <a:spAutoFit/>
          </a:bodyPr>
          <a:lstStyle/>
          <a:p>
            <a:r>
              <a:rPr lang="it-IT" sz="2000" dirty="0">
                <a:solidFill>
                  <a:srgbClr val="FFFF00"/>
                </a:solidFill>
              </a:rPr>
              <a:t>LEGGERSI ARTICOLO 186 E 186 BIS CODICE DELLA STRADA</a:t>
            </a:r>
          </a:p>
        </p:txBody>
      </p:sp>
      <p:sp>
        <p:nvSpPr>
          <p:cNvPr id="9" name="Segnaposto contenuto 8">
            <a:extLst>
              <a:ext uri="{FF2B5EF4-FFF2-40B4-BE49-F238E27FC236}">
                <a16:creationId xmlns:a16="http://schemas.microsoft.com/office/drawing/2014/main" id="{EC751BC9-3B07-6C47-A8F4-7E623CFA3E01}"/>
              </a:ext>
            </a:extLst>
          </p:cNvPr>
          <p:cNvSpPr>
            <a:spLocks noGrp="1"/>
          </p:cNvSpPr>
          <p:nvPr>
            <p:ph idx="1"/>
          </p:nvPr>
        </p:nvSpPr>
        <p:spPr/>
        <p:txBody>
          <a:bodyPr/>
          <a:lstStyle/>
          <a:p>
            <a:endParaRPr lang="it-IT"/>
          </a:p>
        </p:txBody>
      </p:sp>
      <p:pic>
        <p:nvPicPr>
          <p:cNvPr id="10" name="Segnaposto contenuto 10">
            <a:extLst>
              <a:ext uri="{FF2B5EF4-FFF2-40B4-BE49-F238E27FC236}">
                <a16:creationId xmlns:a16="http://schemas.microsoft.com/office/drawing/2014/main" id="{507C4405-63A8-6045-B7B4-012E86F8266C}"/>
              </a:ext>
            </a:extLst>
          </p:cNvPr>
          <p:cNvPicPr>
            <a:picLocks noChangeAspect="1"/>
          </p:cNvPicPr>
          <p:nvPr/>
        </p:nvPicPr>
        <p:blipFill>
          <a:blip r:embed="rId2"/>
          <a:stretch>
            <a:fillRect/>
          </a:stretch>
        </p:blipFill>
        <p:spPr>
          <a:xfrm>
            <a:off x="7128769" y="284455"/>
            <a:ext cx="4329345" cy="2883946"/>
          </a:xfrm>
          <a:prstGeom prst="rect">
            <a:avLst/>
          </a:prstGeom>
        </p:spPr>
      </p:pic>
    </p:spTree>
    <p:extLst>
      <p:ext uri="{BB962C8B-B14F-4D97-AF65-F5344CB8AC3E}">
        <p14:creationId xmlns:p14="http://schemas.microsoft.com/office/powerpoint/2010/main" val="35389759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6B74B-2A7B-C24C-8B28-0AC127572926}"/>
              </a:ext>
            </a:extLst>
          </p:cNvPr>
          <p:cNvSpPr>
            <a:spLocks noGrp="1"/>
          </p:cNvSpPr>
          <p:nvPr>
            <p:ph type="title"/>
          </p:nvPr>
        </p:nvSpPr>
        <p:spPr>
          <a:xfrm>
            <a:off x="339571" y="147962"/>
            <a:ext cx="10131425" cy="1456267"/>
          </a:xfrm>
        </p:spPr>
        <p:txBody>
          <a:bodyPr>
            <a:normAutofit/>
          </a:bodyPr>
          <a:lstStyle/>
          <a:p>
            <a:r>
              <a:rPr lang="it-IT" sz="8000" b="1" dirty="0">
                <a:solidFill>
                  <a:srgbClr val="FFFF00"/>
                </a:solidFill>
                <a:latin typeface="+mn-lt"/>
              </a:rPr>
              <a:t>ALCOL </a:t>
            </a:r>
          </a:p>
        </p:txBody>
      </p:sp>
      <p:sp>
        <p:nvSpPr>
          <p:cNvPr id="7" name="CasellaDiTesto 6">
            <a:extLst>
              <a:ext uri="{FF2B5EF4-FFF2-40B4-BE49-F238E27FC236}">
                <a16:creationId xmlns:a16="http://schemas.microsoft.com/office/drawing/2014/main" id="{538B561B-C7ED-F044-8B2A-FFF811D40434}"/>
              </a:ext>
            </a:extLst>
          </p:cNvPr>
          <p:cNvSpPr txBox="1"/>
          <p:nvPr/>
        </p:nvSpPr>
        <p:spPr>
          <a:xfrm>
            <a:off x="5405283" y="6113980"/>
            <a:ext cx="6185796" cy="400110"/>
          </a:xfrm>
          <a:prstGeom prst="rect">
            <a:avLst/>
          </a:prstGeom>
          <a:noFill/>
        </p:spPr>
        <p:txBody>
          <a:bodyPr wrap="none" rtlCol="0">
            <a:spAutoFit/>
          </a:bodyPr>
          <a:lstStyle/>
          <a:p>
            <a:r>
              <a:rPr lang="it-IT" sz="2000" dirty="0">
                <a:solidFill>
                  <a:srgbClr val="FFFF00"/>
                </a:solidFill>
              </a:rPr>
              <a:t>LEGGERSI ARTICOLO 186 E 186 BIS CODICE DELLA STRADA</a:t>
            </a:r>
          </a:p>
        </p:txBody>
      </p:sp>
      <p:pic>
        <p:nvPicPr>
          <p:cNvPr id="4" name="Immagine 3">
            <a:extLst>
              <a:ext uri="{FF2B5EF4-FFF2-40B4-BE49-F238E27FC236}">
                <a16:creationId xmlns:a16="http://schemas.microsoft.com/office/drawing/2014/main" id="{9C76F0C2-DB33-3044-A4D1-97FC730D7881}"/>
              </a:ext>
            </a:extLst>
          </p:cNvPr>
          <p:cNvPicPr>
            <a:picLocks noChangeAspect="1"/>
          </p:cNvPicPr>
          <p:nvPr/>
        </p:nvPicPr>
        <p:blipFill>
          <a:blip r:embed="rId2"/>
          <a:stretch>
            <a:fillRect/>
          </a:stretch>
        </p:blipFill>
        <p:spPr>
          <a:xfrm>
            <a:off x="539566" y="1953827"/>
            <a:ext cx="7721600" cy="3962400"/>
          </a:xfrm>
          <a:prstGeom prst="rect">
            <a:avLst/>
          </a:prstGeom>
        </p:spPr>
      </p:pic>
      <p:sp>
        <p:nvSpPr>
          <p:cNvPr id="9" name="Segnaposto contenuto 8">
            <a:extLst>
              <a:ext uri="{FF2B5EF4-FFF2-40B4-BE49-F238E27FC236}">
                <a16:creationId xmlns:a16="http://schemas.microsoft.com/office/drawing/2014/main" id="{0E2AF9E7-2B1F-2D43-9F62-AC38646524F7}"/>
              </a:ext>
            </a:extLst>
          </p:cNvPr>
          <p:cNvSpPr>
            <a:spLocks noGrp="1"/>
          </p:cNvSpPr>
          <p:nvPr>
            <p:ph idx="1"/>
          </p:nvPr>
        </p:nvSpPr>
        <p:spPr/>
        <p:txBody>
          <a:bodyPr/>
          <a:lstStyle/>
          <a:p>
            <a:endParaRPr lang="it-IT"/>
          </a:p>
        </p:txBody>
      </p:sp>
      <p:pic>
        <p:nvPicPr>
          <p:cNvPr id="10" name="Segnaposto contenuto 10">
            <a:extLst>
              <a:ext uri="{FF2B5EF4-FFF2-40B4-BE49-F238E27FC236}">
                <a16:creationId xmlns:a16="http://schemas.microsoft.com/office/drawing/2014/main" id="{421EDC4B-0385-3F46-ABA4-D36A01F45003}"/>
              </a:ext>
            </a:extLst>
          </p:cNvPr>
          <p:cNvPicPr>
            <a:picLocks noChangeAspect="1"/>
          </p:cNvPicPr>
          <p:nvPr/>
        </p:nvPicPr>
        <p:blipFill>
          <a:blip r:embed="rId3"/>
          <a:stretch>
            <a:fillRect/>
          </a:stretch>
        </p:blipFill>
        <p:spPr>
          <a:xfrm>
            <a:off x="9154924" y="284455"/>
            <a:ext cx="2303190" cy="1534245"/>
          </a:xfrm>
          <a:prstGeom prst="rect">
            <a:avLst/>
          </a:prstGeom>
        </p:spPr>
      </p:pic>
    </p:spTree>
    <p:extLst>
      <p:ext uri="{BB962C8B-B14F-4D97-AF65-F5344CB8AC3E}">
        <p14:creationId xmlns:p14="http://schemas.microsoft.com/office/powerpoint/2010/main" val="37558352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6B74B-2A7B-C24C-8B28-0AC127572926}"/>
              </a:ext>
            </a:extLst>
          </p:cNvPr>
          <p:cNvSpPr>
            <a:spLocks noGrp="1"/>
          </p:cNvSpPr>
          <p:nvPr>
            <p:ph type="title"/>
          </p:nvPr>
        </p:nvSpPr>
        <p:spPr>
          <a:xfrm>
            <a:off x="339571" y="147962"/>
            <a:ext cx="10131425" cy="1456267"/>
          </a:xfrm>
        </p:spPr>
        <p:txBody>
          <a:bodyPr>
            <a:normAutofit/>
          </a:bodyPr>
          <a:lstStyle/>
          <a:p>
            <a:r>
              <a:rPr lang="it-IT" sz="8000" b="1" dirty="0">
                <a:solidFill>
                  <a:srgbClr val="FFFF00"/>
                </a:solidFill>
                <a:latin typeface="+mn-lt"/>
              </a:rPr>
              <a:t>ALCOL </a:t>
            </a:r>
          </a:p>
        </p:txBody>
      </p:sp>
      <p:sp>
        <p:nvSpPr>
          <p:cNvPr id="7" name="CasellaDiTesto 6">
            <a:extLst>
              <a:ext uri="{FF2B5EF4-FFF2-40B4-BE49-F238E27FC236}">
                <a16:creationId xmlns:a16="http://schemas.microsoft.com/office/drawing/2014/main" id="{538B561B-C7ED-F044-8B2A-FFF811D40434}"/>
              </a:ext>
            </a:extLst>
          </p:cNvPr>
          <p:cNvSpPr txBox="1"/>
          <p:nvPr/>
        </p:nvSpPr>
        <p:spPr>
          <a:xfrm>
            <a:off x="5405283" y="6113980"/>
            <a:ext cx="6185796" cy="400110"/>
          </a:xfrm>
          <a:prstGeom prst="rect">
            <a:avLst/>
          </a:prstGeom>
          <a:noFill/>
        </p:spPr>
        <p:txBody>
          <a:bodyPr wrap="none" rtlCol="0">
            <a:spAutoFit/>
          </a:bodyPr>
          <a:lstStyle/>
          <a:p>
            <a:r>
              <a:rPr lang="it-IT" sz="2000" dirty="0">
                <a:solidFill>
                  <a:srgbClr val="FFFF00"/>
                </a:solidFill>
              </a:rPr>
              <a:t>LEGGERSI ARTICOLO 186 E 186 BIS CODICE DELLA STRADA</a:t>
            </a:r>
          </a:p>
        </p:txBody>
      </p:sp>
      <p:pic>
        <p:nvPicPr>
          <p:cNvPr id="6" name="Immagine 5">
            <a:extLst>
              <a:ext uri="{FF2B5EF4-FFF2-40B4-BE49-F238E27FC236}">
                <a16:creationId xmlns:a16="http://schemas.microsoft.com/office/drawing/2014/main" id="{4CBCF0C4-6FB9-9B46-8FC1-7337A84A1A08}"/>
              </a:ext>
            </a:extLst>
          </p:cNvPr>
          <p:cNvPicPr>
            <a:picLocks noChangeAspect="1"/>
          </p:cNvPicPr>
          <p:nvPr/>
        </p:nvPicPr>
        <p:blipFill>
          <a:blip r:embed="rId2"/>
          <a:stretch>
            <a:fillRect/>
          </a:stretch>
        </p:blipFill>
        <p:spPr>
          <a:xfrm>
            <a:off x="536913" y="2540862"/>
            <a:ext cx="9448972" cy="2830127"/>
          </a:xfrm>
          <a:prstGeom prst="rect">
            <a:avLst/>
          </a:prstGeom>
        </p:spPr>
      </p:pic>
      <p:sp>
        <p:nvSpPr>
          <p:cNvPr id="9" name="Segnaposto contenuto 8">
            <a:extLst>
              <a:ext uri="{FF2B5EF4-FFF2-40B4-BE49-F238E27FC236}">
                <a16:creationId xmlns:a16="http://schemas.microsoft.com/office/drawing/2014/main" id="{CB65F720-0775-1F42-BA2D-F70A27A9DAAE}"/>
              </a:ext>
            </a:extLst>
          </p:cNvPr>
          <p:cNvSpPr>
            <a:spLocks noGrp="1"/>
          </p:cNvSpPr>
          <p:nvPr>
            <p:ph idx="1"/>
          </p:nvPr>
        </p:nvSpPr>
        <p:spPr/>
        <p:txBody>
          <a:bodyPr/>
          <a:lstStyle/>
          <a:p>
            <a:endParaRPr lang="it-IT"/>
          </a:p>
        </p:txBody>
      </p:sp>
      <p:pic>
        <p:nvPicPr>
          <p:cNvPr id="10" name="Segnaposto contenuto 10">
            <a:extLst>
              <a:ext uri="{FF2B5EF4-FFF2-40B4-BE49-F238E27FC236}">
                <a16:creationId xmlns:a16="http://schemas.microsoft.com/office/drawing/2014/main" id="{D1C896F8-DA5A-3846-BE51-727FE6F17C42}"/>
              </a:ext>
            </a:extLst>
          </p:cNvPr>
          <p:cNvPicPr>
            <a:picLocks noChangeAspect="1"/>
          </p:cNvPicPr>
          <p:nvPr/>
        </p:nvPicPr>
        <p:blipFill>
          <a:blip r:embed="rId3"/>
          <a:stretch>
            <a:fillRect/>
          </a:stretch>
        </p:blipFill>
        <p:spPr>
          <a:xfrm>
            <a:off x="9154924" y="284455"/>
            <a:ext cx="2303190" cy="1534245"/>
          </a:xfrm>
          <a:prstGeom prst="rect">
            <a:avLst/>
          </a:prstGeom>
        </p:spPr>
      </p:pic>
    </p:spTree>
    <p:extLst>
      <p:ext uri="{BB962C8B-B14F-4D97-AF65-F5344CB8AC3E}">
        <p14:creationId xmlns:p14="http://schemas.microsoft.com/office/powerpoint/2010/main" val="3161583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6B74B-2A7B-C24C-8B28-0AC127572926}"/>
              </a:ext>
            </a:extLst>
          </p:cNvPr>
          <p:cNvSpPr>
            <a:spLocks noGrp="1"/>
          </p:cNvSpPr>
          <p:nvPr>
            <p:ph type="title"/>
          </p:nvPr>
        </p:nvSpPr>
        <p:spPr>
          <a:xfrm>
            <a:off x="339571" y="147962"/>
            <a:ext cx="10131425" cy="1456267"/>
          </a:xfrm>
        </p:spPr>
        <p:txBody>
          <a:bodyPr>
            <a:normAutofit/>
          </a:bodyPr>
          <a:lstStyle/>
          <a:p>
            <a:r>
              <a:rPr lang="it-IT" sz="8000" b="1" dirty="0">
                <a:solidFill>
                  <a:srgbClr val="FFFF00"/>
                </a:solidFill>
                <a:latin typeface="+mn-lt"/>
              </a:rPr>
              <a:t>ALCOL </a:t>
            </a:r>
          </a:p>
        </p:txBody>
      </p:sp>
      <p:sp>
        <p:nvSpPr>
          <p:cNvPr id="7" name="CasellaDiTesto 6">
            <a:extLst>
              <a:ext uri="{FF2B5EF4-FFF2-40B4-BE49-F238E27FC236}">
                <a16:creationId xmlns:a16="http://schemas.microsoft.com/office/drawing/2014/main" id="{538B561B-C7ED-F044-8B2A-FFF811D40434}"/>
              </a:ext>
            </a:extLst>
          </p:cNvPr>
          <p:cNvSpPr txBox="1"/>
          <p:nvPr/>
        </p:nvSpPr>
        <p:spPr>
          <a:xfrm>
            <a:off x="5405283" y="6113980"/>
            <a:ext cx="6185796" cy="400110"/>
          </a:xfrm>
          <a:prstGeom prst="rect">
            <a:avLst/>
          </a:prstGeom>
          <a:noFill/>
        </p:spPr>
        <p:txBody>
          <a:bodyPr wrap="none" rtlCol="0">
            <a:spAutoFit/>
          </a:bodyPr>
          <a:lstStyle/>
          <a:p>
            <a:r>
              <a:rPr lang="it-IT" sz="2000" dirty="0">
                <a:solidFill>
                  <a:srgbClr val="FFFF00"/>
                </a:solidFill>
              </a:rPr>
              <a:t>LEGGERSI ARTICOLO 186 E 186 BIS CODICE DELLA STRADA</a:t>
            </a:r>
          </a:p>
        </p:txBody>
      </p:sp>
      <p:pic>
        <p:nvPicPr>
          <p:cNvPr id="4" name="Immagine 3">
            <a:extLst>
              <a:ext uri="{FF2B5EF4-FFF2-40B4-BE49-F238E27FC236}">
                <a16:creationId xmlns:a16="http://schemas.microsoft.com/office/drawing/2014/main" id="{B95831F7-54DD-034C-B27A-2D37069F51AB}"/>
              </a:ext>
            </a:extLst>
          </p:cNvPr>
          <p:cNvPicPr>
            <a:picLocks noChangeAspect="1"/>
          </p:cNvPicPr>
          <p:nvPr/>
        </p:nvPicPr>
        <p:blipFill>
          <a:blip r:embed="rId2"/>
          <a:stretch>
            <a:fillRect/>
          </a:stretch>
        </p:blipFill>
        <p:spPr>
          <a:xfrm>
            <a:off x="264171" y="1604228"/>
            <a:ext cx="8837009" cy="3624719"/>
          </a:xfrm>
          <a:prstGeom prst="rect">
            <a:avLst/>
          </a:prstGeom>
        </p:spPr>
      </p:pic>
      <p:sp>
        <p:nvSpPr>
          <p:cNvPr id="9" name="Segnaposto contenuto 8">
            <a:extLst>
              <a:ext uri="{FF2B5EF4-FFF2-40B4-BE49-F238E27FC236}">
                <a16:creationId xmlns:a16="http://schemas.microsoft.com/office/drawing/2014/main" id="{F803A55A-93E6-1448-B0F4-E2F36FB3DAA2}"/>
              </a:ext>
            </a:extLst>
          </p:cNvPr>
          <p:cNvSpPr>
            <a:spLocks noGrp="1"/>
          </p:cNvSpPr>
          <p:nvPr>
            <p:ph idx="1"/>
          </p:nvPr>
        </p:nvSpPr>
        <p:spPr/>
        <p:txBody>
          <a:bodyPr/>
          <a:lstStyle/>
          <a:p>
            <a:endParaRPr lang="it-IT"/>
          </a:p>
        </p:txBody>
      </p:sp>
      <p:pic>
        <p:nvPicPr>
          <p:cNvPr id="10" name="Segnaposto contenuto 10">
            <a:extLst>
              <a:ext uri="{FF2B5EF4-FFF2-40B4-BE49-F238E27FC236}">
                <a16:creationId xmlns:a16="http://schemas.microsoft.com/office/drawing/2014/main" id="{EF49F248-633B-4C43-8167-E23A028FBF3D}"/>
              </a:ext>
            </a:extLst>
          </p:cNvPr>
          <p:cNvPicPr>
            <a:picLocks noChangeAspect="1"/>
          </p:cNvPicPr>
          <p:nvPr/>
        </p:nvPicPr>
        <p:blipFill>
          <a:blip r:embed="rId3"/>
          <a:stretch>
            <a:fillRect/>
          </a:stretch>
        </p:blipFill>
        <p:spPr>
          <a:xfrm>
            <a:off x="9154924" y="284455"/>
            <a:ext cx="2303190" cy="1534245"/>
          </a:xfrm>
          <a:prstGeom prst="rect">
            <a:avLst/>
          </a:prstGeom>
        </p:spPr>
      </p:pic>
    </p:spTree>
    <p:extLst>
      <p:ext uri="{BB962C8B-B14F-4D97-AF65-F5344CB8AC3E}">
        <p14:creationId xmlns:p14="http://schemas.microsoft.com/office/powerpoint/2010/main" val="16818320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6B74B-2A7B-C24C-8B28-0AC127572926}"/>
              </a:ext>
            </a:extLst>
          </p:cNvPr>
          <p:cNvSpPr>
            <a:spLocks noGrp="1"/>
          </p:cNvSpPr>
          <p:nvPr>
            <p:ph type="title"/>
          </p:nvPr>
        </p:nvSpPr>
        <p:spPr>
          <a:xfrm>
            <a:off x="339571" y="147962"/>
            <a:ext cx="10131425" cy="1456267"/>
          </a:xfrm>
        </p:spPr>
        <p:txBody>
          <a:bodyPr>
            <a:normAutofit/>
          </a:bodyPr>
          <a:lstStyle/>
          <a:p>
            <a:r>
              <a:rPr lang="it-IT" sz="8000" b="1" dirty="0">
                <a:solidFill>
                  <a:srgbClr val="FFFF00"/>
                </a:solidFill>
                <a:latin typeface="+mn-lt"/>
              </a:rPr>
              <a:t>ALCOL </a:t>
            </a:r>
          </a:p>
        </p:txBody>
      </p:sp>
      <p:sp>
        <p:nvSpPr>
          <p:cNvPr id="7" name="CasellaDiTesto 6">
            <a:extLst>
              <a:ext uri="{FF2B5EF4-FFF2-40B4-BE49-F238E27FC236}">
                <a16:creationId xmlns:a16="http://schemas.microsoft.com/office/drawing/2014/main" id="{538B561B-C7ED-F044-8B2A-FFF811D40434}"/>
              </a:ext>
            </a:extLst>
          </p:cNvPr>
          <p:cNvSpPr txBox="1"/>
          <p:nvPr/>
        </p:nvSpPr>
        <p:spPr>
          <a:xfrm>
            <a:off x="5405283" y="6113980"/>
            <a:ext cx="6185796" cy="400110"/>
          </a:xfrm>
          <a:prstGeom prst="rect">
            <a:avLst/>
          </a:prstGeom>
          <a:noFill/>
        </p:spPr>
        <p:txBody>
          <a:bodyPr wrap="none" rtlCol="0">
            <a:spAutoFit/>
          </a:bodyPr>
          <a:lstStyle/>
          <a:p>
            <a:r>
              <a:rPr lang="it-IT" sz="2000" dirty="0">
                <a:solidFill>
                  <a:srgbClr val="FFFF00"/>
                </a:solidFill>
              </a:rPr>
              <a:t>LEGGERSI ARTICOLO 186 E 186 BIS CODICE DELLA STRADA</a:t>
            </a:r>
          </a:p>
        </p:txBody>
      </p:sp>
      <p:pic>
        <p:nvPicPr>
          <p:cNvPr id="6" name="Immagine 5">
            <a:extLst>
              <a:ext uri="{FF2B5EF4-FFF2-40B4-BE49-F238E27FC236}">
                <a16:creationId xmlns:a16="http://schemas.microsoft.com/office/drawing/2014/main" id="{4145ADD9-B502-1645-A3B1-28CD22D96574}"/>
              </a:ext>
            </a:extLst>
          </p:cNvPr>
          <p:cNvPicPr>
            <a:picLocks noChangeAspect="1"/>
          </p:cNvPicPr>
          <p:nvPr/>
        </p:nvPicPr>
        <p:blipFill>
          <a:blip r:embed="rId2"/>
          <a:stretch>
            <a:fillRect/>
          </a:stretch>
        </p:blipFill>
        <p:spPr>
          <a:xfrm>
            <a:off x="207084" y="2033171"/>
            <a:ext cx="8947840" cy="3275675"/>
          </a:xfrm>
          <a:prstGeom prst="rect">
            <a:avLst/>
          </a:prstGeom>
        </p:spPr>
      </p:pic>
      <p:pic>
        <p:nvPicPr>
          <p:cNvPr id="11" name="Segnaposto contenuto 10">
            <a:extLst>
              <a:ext uri="{FF2B5EF4-FFF2-40B4-BE49-F238E27FC236}">
                <a16:creationId xmlns:a16="http://schemas.microsoft.com/office/drawing/2014/main" id="{44648604-C9B1-4C48-90FE-32863AA0ACB2}"/>
              </a:ext>
            </a:extLst>
          </p:cNvPr>
          <p:cNvPicPr>
            <a:picLocks noGrp="1" noChangeAspect="1"/>
          </p:cNvPicPr>
          <p:nvPr>
            <p:ph idx="1"/>
          </p:nvPr>
        </p:nvPicPr>
        <p:blipFill>
          <a:blip r:embed="rId3"/>
          <a:stretch>
            <a:fillRect/>
          </a:stretch>
        </p:blipFill>
        <p:spPr>
          <a:xfrm>
            <a:off x="9154924" y="284455"/>
            <a:ext cx="2303190" cy="1534245"/>
          </a:xfrm>
        </p:spPr>
      </p:pic>
    </p:spTree>
    <p:extLst>
      <p:ext uri="{BB962C8B-B14F-4D97-AF65-F5344CB8AC3E}">
        <p14:creationId xmlns:p14="http://schemas.microsoft.com/office/powerpoint/2010/main" val="34574020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E0CB5B-57A9-BD48-BA11-268918BDF359}"/>
              </a:ext>
            </a:extLst>
          </p:cNvPr>
          <p:cNvSpPr>
            <a:spLocks noGrp="1"/>
          </p:cNvSpPr>
          <p:nvPr>
            <p:ph type="title"/>
          </p:nvPr>
        </p:nvSpPr>
        <p:spPr>
          <a:xfrm>
            <a:off x="774578" y="144549"/>
            <a:ext cx="10131425" cy="1456267"/>
          </a:xfrm>
        </p:spPr>
        <p:txBody>
          <a:bodyPr>
            <a:normAutofit/>
          </a:bodyPr>
          <a:lstStyle/>
          <a:p>
            <a:r>
              <a:rPr lang="it-IT" sz="6600" b="1" dirty="0">
                <a:solidFill>
                  <a:srgbClr val="FFFF00"/>
                </a:solidFill>
                <a:latin typeface="Arial" panose="020B0604020202020204" pitchFamily="34" charset="0"/>
                <a:cs typeface="Arial" panose="020B0604020202020204" pitchFamily="34" charset="0"/>
              </a:rPr>
              <a:t>Omicidio stradale</a:t>
            </a:r>
          </a:p>
        </p:txBody>
      </p:sp>
      <p:sp>
        <p:nvSpPr>
          <p:cNvPr id="3" name="Segnaposto contenuto 2">
            <a:extLst>
              <a:ext uri="{FF2B5EF4-FFF2-40B4-BE49-F238E27FC236}">
                <a16:creationId xmlns:a16="http://schemas.microsoft.com/office/drawing/2014/main" id="{9DE91847-CA7E-1E42-B334-7C2BD1729727}"/>
              </a:ext>
            </a:extLst>
          </p:cNvPr>
          <p:cNvSpPr>
            <a:spLocks noGrp="1"/>
          </p:cNvSpPr>
          <p:nvPr>
            <p:ph idx="1"/>
          </p:nvPr>
        </p:nvSpPr>
        <p:spPr>
          <a:xfrm>
            <a:off x="446104" y="1254299"/>
            <a:ext cx="7215325" cy="3649133"/>
          </a:xfrm>
        </p:spPr>
        <p:txBody>
          <a:bodyPr>
            <a:noAutofit/>
          </a:bodyPr>
          <a:lstStyle/>
          <a:p>
            <a:pPr marL="0" indent="0">
              <a:buNone/>
            </a:pPr>
            <a:r>
              <a:rPr lang="it-IT" sz="2800" dirty="0"/>
              <a:t>L' omicidio  stradale introdotto con la legge n°41/2016 : </a:t>
            </a:r>
          </a:p>
          <a:p>
            <a:r>
              <a:rPr lang="it-IT" sz="2800" dirty="0"/>
              <a:t>Deve avvenire sulla strada o pertinenze (no ambito privato).</a:t>
            </a:r>
          </a:p>
          <a:p>
            <a:r>
              <a:rPr lang="it-IT" sz="2800" dirty="0"/>
              <a:t>E’  un  reato  colposo (NON VOLUTO)  ;</a:t>
            </a:r>
          </a:p>
          <a:p>
            <a:r>
              <a:rPr lang="it-IT" sz="2800" dirty="0"/>
              <a:t>Avvenuto per violazione di una norma disciplinata dal codice della strada</a:t>
            </a:r>
          </a:p>
        </p:txBody>
      </p:sp>
      <p:pic>
        <p:nvPicPr>
          <p:cNvPr id="5" name="Immagine 4">
            <a:extLst>
              <a:ext uri="{FF2B5EF4-FFF2-40B4-BE49-F238E27FC236}">
                <a16:creationId xmlns:a16="http://schemas.microsoft.com/office/drawing/2014/main" id="{3FF0D8F2-06CA-D944-B5EC-52A84AC9626E}"/>
              </a:ext>
            </a:extLst>
          </p:cNvPr>
          <p:cNvPicPr>
            <a:picLocks noChangeAspect="1"/>
          </p:cNvPicPr>
          <p:nvPr/>
        </p:nvPicPr>
        <p:blipFill>
          <a:blip r:embed="rId2"/>
          <a:stretch>
            <a:fillRect/>
          </a:stretch>
        </p:blipFill>
        <p:spPr>
          <a:xfrm>
            <a:off x="6868434" y="3078865"/>
            <a:ext cx="4830564" cy="3324934"/>
          </a:xfrm>
          <a:prstGeom prst="rect">
            <a:avLst/>
          </a:prstGeom>
        </p:spPr>
      </p:pic>
    </p:spTree>
    <p:extLst>
      <p:ext uri="{BB962C8B-B14F-4D97-AF65-F5344CB8AC3E}">
        <p14:creationId xmlns:p14="http://schemas.microsoft.com/office/powerpoint/2010/main" val="23915247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E0CB5B-57A9-BD48-BA11-268918BDF359}"/>
              </a:ext>
            </a:extLst>
          </p:cNvPr>
          <p:cNvSpPr>
            <a:spLocks noGrp="1"/>
          </p:cNvSpPr>
          <p:nvPr>
            <p:ph type="title"/>
          </p:nvPr>
        </p:nvSpPr>
        <p:spPr>
          <a:xfrm>
            <a:off x="774578" y="144549"/>
            <a:ext cx="10131425" cy="1456267"/>
          </a:xfrm>
        </p:spPr>
        <p:txBody>
          <a:bodyPr>
            <a:normAutofit/>
          </a:bodyPr>
          <a:lstStyle/>
          <a:p>
            <a:r>
              <a:rPr lang="it-IT" sz="6600" b="1" dirty="0">
                <a:solidFill>
                  <a:srgbClr val="FFFF00"/>
                </a:solidFill>
                <a:latin typeface="Arial" panose="020B0604020202020204" pitchFamily="34" charset="0"/>
                <a:cs typeface="Arial" panose="020B0604020202020204" pitchFamily="34" charset="0"/>
              </a:rPr>
              <a:t>Omicidio stradale</a:t>
            </a:r>
          </a:p>
        </p:txBody>
      </p:sp>
      <p:pic>
        <p:nvPicPr>
          <p:cNvPr id="5" name="Immagine 4">
            <a:extLst>
              <a:ext uri="{FF2B5EF4-FFF2-40B4-BE49-F238E27FC236}">
                <a16:creationId xmlns:a16="http://schemas.microsoft.com/office/drawing/2014/main" id="{3FF0D8F2-06CA-D944-B5EC-52A84AC9626E}"/>
              </a:ext>
            </a:extLst>
          </p:cNvPr>
          <p:cNvPicPr>
            <a:picLocks noChangeAspect="1"/>
          </p:cNvPicPr>
          <p:nvPr/>
        </p:nvPicPr>
        <p:blipFill>
          <a:blip r:embed="rId2"/>
          <a:stretch>
            <a:fillRect/>
          </a:stretch>
        </p:blipFill>
        <p:spPr>
          <a:xfrm>
            <a:off x="9343904" y="1600816"/>
            <a:ext cx="2351746" cy="1618734"/>
          </a:xfrm>
          <a:prstGeom prst="rect">
            <a:avLst/>
          </a:prstGeom>
        </p:spPr>
      </p:pic>
      <p:pic>
        <p:nvPicPr>
          <p:cNvPr id="8" name="Immagine 7">
            <a:extLst>
              <a:ext uri="{FF2B5EF4-FFF2-40B4-BE49-F238E27FC236}">
                <a16:creationId xmlns:a16="http://schemas.microsoft.com/office/drawing/2014/main" id="{D28F54A9-814E-3742-948A-A9D092569116}"/>
              </a:ext>
            </a:extLst>
          </p:cNvPr>
          <p:cNvPicPr>
            <a:picLocks noChangeAspect="1"/>
          </p:cNvPicPr>
          <p:nvPr/>
        </p:nvPicPr>
        <p:blipFill>
          <a:blip r:embed="rId3"/>
          <a:stretch>
            <a:fillRect/>
          </a:stretch>
        </p:blipFill>
        <p:spPr>
          <a:xfrm>
            <a:off x="275208" y="1536196"/>
            <a:ext cx="8569326" cy="4553886"/>
          </a:xfrm>
          <a:prstGeom prst="rect">
            <a:avLst/>
          </a:prstGeom>
        </p:spPr>
      </p:pic>
    </p:spTree>
    <p:extLst>
      <p:ext uri="{BB962C8B-B14F-4D97-AF65-F5344CB8AC3E}">
        <p14:creationId xmlns:p14="http://schemas.microsoft.com/office/powerpoint/2010/main" val="26145857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E0CB5B-57A9-BD48-BA11-268918BDF359}"/>
              </a:ext>
            </a:extLst>
          </p:cNvPr>
          <p:cNvSpPr>
            <a:spLocks noGrp="1"/>
          </p:cNvSpPr>
          <p:nvPr>
            <p:ph type="title"/>
          </p:nvPr>
        </p:nvSpPr>
        <p:spPr>
          <a:xfrm>
            <a:off x="774578" y="144549"/>
            <a:ext cx="10131425" cy="1456267"/>
          </a:xfrm>
        </p:spPr>
        <p:txBody>
          <a:bodyPr>
            <a:normAutofit/>
          </a:bodyPr>
          <a:lstStyle/>
          <a:p>
            <a:r>
              <a:rPr lang="it-IT" sz="6600" b="1" dirty="0">
                <a:solidFill>
                  <a:srgbClr val="FFFF00"/>
                </a:solidFill>
                <a:latin typeface="Arial" panose="020B0604020202020204" pitchFamily="34" charset="0"/>
                <a:cs typeface="Arial" panose="020B0604020202020204" pitchFamily="34" charset="0"/>
              </a:rPr>
              <a:t>Omicidio stradale</a:t>
            </a:r>
          </a:p>
        </p:txBody>
      </p:sp>
      <p:pic>
        <p:nvPicPr>
          <p:cNvPr id="5" name="Immagine 4">
            <a:extLst>
              <a:ext uri="{FF2B5EF4-FFF2-40B4-BE49-F238E27FC236}">
                <a16:creationId xmlns:a16="http://schemas.microsoft.com/office/drawing/2014/main" id="{3FF0D8F2-06CA-D944-B5EC-52A84AC9626E}"/>
              </a:ext>
            </a:extLst>
          </p:cNvPr>
          <p:cNvPicPr>
            <a:picLocks noChangeAspect="1"/>
          </p:cNvPicPr>
          <p:nvPr/>
        </p:nvPicPr>
        <p:blipFill>
          <a:blip r:embed="rId2"/>
          <a:stretch>
            <a:fillRect/>
          </a:stretch>
        </p:blipFill>
        <p:spPr>
          <a:xfrm>
            <a:off x="10140798" y="1467348"/>
            <a:ext cx="1530409" cy="1053398"/>
          </a:xfrm>
          <a:prstGeom prst="rect">
            <a:avLst/>
          </a:prstGeom>
        </p:spPr>
      </p:pic>
      <p:pic>
        <p:nvPicPr>
          <p:cNvPr id="6" name="Immagine 5">
            <a:extLst>
              <a:ext uri="{FF2B5EF4-FFF2-40B4-BE49-F238E27FC236}">
                <a16:creationId xmlns:a16="http://schemas.microsoft.com/office/drawing/2014/main" id="{C6D8FD99-7995-5D41-BD64-D22E01C240DF}"/>
              </a:ext>
            </a:extLst>
          </p:cNvPr>
          <p:cNvPicPr>
            <a:picLocks noChangeAspect="1"/>
          </p:cNvPicPr>
          <p:nvPr/>
        </p:nvPicPr>
        <p:blipFill>
          <a:blip r:embed="rId3"/>
          <a:stretch>
            <a:fillRect/>
          </a:stretch>
        </p:blipFill>
        <p:spPr>
          <a:xfrm>
            <a:off x="577048" y="1467348"/>
            <a:ext cx="9046346" cy="4436016"/>
          </a:xfrm>
          <a:prstGeom prst="rect">
            <a:avLst/>
          </a:prstGeom>
        </p:spPr>
      </p:pic>
    </p:spTree>
    <p:extLst>
      <p:ext uri="{BB962C8B-B14F-4D97-AF65-F5344CB8AC3E}">
        <p14:creationId xmlns:p14="http://schemas.microsoft.com/office/powerpoint/2010/main" val="2748618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E0CB5B-57A9-BD48-BA11-268918BDF359}"/>
              </a:ext>
            </a:extLst>
          </p:cNvPr>
          <p:cNvSpPr>
            <a:spLocks noGrp="1"/>
          </p:cNvSpPr>
          <p:nvPr>
            <p:ph type="title"/>
          </p:nvPr>
        </p:nvSpPr>
        <p:spPr>
          <a:xfrm>
            <a:off x="774578" y="144549"/>
            <a:ext cx="10131425" cy="1456267"/>
          </a:xfrm>
        </p:spPr>
        <p:txBody>
          <a:bodyPr>
            <a:normAutofit/>
          </a:bodyPr>
          <a:lstStyle/>
          <a:p>
            <a:r>
              <a:rPr lang="it-IT" sz="6600" b="1" dirty="0">
                <a:solidFill>
                  <a:srgbClr val="FFFF00"/>
                </a:solidFill>
                <a:latin typeface="Arial" panose="020B0604020202020204" pitchFamily="34" charset="0"/>
                <a:cs typeface="Arial" panose="020B0604020202020204" pitchFamily="34" charset="0"/>
              </a:rPr>
              <a:t>Omicidio stradale</a:t>
            </a:r>
          </a:p>
        </p:txBody>
      </p:sp>
      <p:pic>
        <p:nvPicPr>
          <p:cNvPr id="5" name="Immagine 4">
            <a:extLst>
              <a:ext uri="{FF2B5EF4-FFF2-40B4-BE49-F238E27FC236}">
                <a16:creationId xmlns:a16="http://schemas.microsoft.com/office/drawing/2014/main" id="{3FF0D8F2-06CA-D944-B5EC-52A84AC9626E}"/>
              </a:ext>
            </a:extLst>
          </p:cNvPr>
          <p:cNvPicPr>
            <a:picLocks noChangeAspect="1"/>
          </p:cNvPicPr>
          <p:nvPr/>
        </p:nvPicPr>
        <p:blipFill>
          <a:blip r:embed="rId2"/>
          <a:stretch>
            <a:fillRect/>
          </a:stretch>
        </p:blipFill>
        <p:spPr>
          <a:xfrm>
            <a:off x="10282841" y="345984"/>
            <a:ext cx="1530409" cy="1053398"/>
          </a:xfrm>
          <a:prstGeom prst="rect">
            <a:avLst/>
          </a:prstGeom>
        </p:spPr>
      </p:pic>
      <p:pic>
        <p:nvPicPr>
          <p:cNvPr id="4" name="Immagine 3">
            <a:extLst>
              <a:ext uri="{FF2B5EF4-FFF2-40B4-BE49-F238E27FC236}">
                <a16:creationId xmlns:a16="http://schemas.microsoft.com/office/drawing/2014/main" id="{71DC324F-2B1A-A340-A3AD-2E2064C41580}"/>
              </a:ext>
            </a:extLst>
          </p:cNvPr>
          <p:cNvPicPr>
            <a:picLocks noChangeAspect="1"/>
          </p:cNvPicPr>
          <p:nvPr/>
        </p:nvPicPr>
        <p:blipFill>
          <a:blip r:embed="rId3"/>
          <a:stretch>
            <a:fillRect/>
          </a:stretch>
        </p:blipFill>
        <p:spPr>
          <a:xfrm>
            <a:off x="346228" y="1600816"/>
            <a:ext cx="10052482" cy="3792253"/>
          </a:xfrm>
          <a:prstGeom prst="rect">
            <a:avLst/>
          </a:prstGeom>
        </p:spPr>
      </p:pic>
    </p:spTree>
    <p:extLst>
      <p:ext uri="{BB962C8B-B14F-4D97-AF65-F5344CB8AC3E}">
        <p14:creationId xmlns:p14="http://schemas.microsoft.com/office/powerpoint/2010/main" val="2328466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82375B-4D4F-9948-978A-507BBC0CD0E7}"/>
              </a:ext>
            </a:extLst>
          </p:cNvPr>
          <p:cNvSpPr>
            <a:spLocks noGrp="1"/>
          </p:cNvSpPr>
          <p:nvPr>
            <p:ph type="title"/>
          </p:nvPr>
        </p:nvSpPr>
        <p:spPr>
          <a:xfrm>
            <a:off x="685800" y="166254"/>
            <a:ext cx="10131425" cy="1456267"/>
          </a:xfrm>
        </p:spPr>
        <p:txBody>
          <a:bodyPr>
            <a:normAutofit/>
          </a:bodyPr>
          <a:lstStyle/>
          <a:p>
            <a:r>
              <a:rPr lang="it-IT" sz="8800" b="1" dirty="0">
                <a:solidFill>
                  <a:srgbClr val="FFFF00"/>
                </a:solidFill>
                <a:latin typeface="+mn-lt"/>
              </a:rPr>
              <a:t>PUNTI CQC</a:t>
            </a:r>
          </a:p>
        </p:txBody>
      </p:sp>
      <p:sp>
        <p:nvSpPr>
          <p:cNvPr id="3" name="Segnaposto contenuto 2">
            <a:extLst>
              <a:ext uri="{FF2B5EF4-FFF2-40B4-BE49-F238E27FC236}">
                <a16:creationId xmlns:a16="http://schemas.microsoft.com/office/drawing/2014/main" id="{A81FC4DE-0059-9D47-A3DF-579A33F070E4}"/>
              </a:ext>
            </a:extLst>
          </p:cNvPr>
          <p:cNvSpPr>
            <a:spLocks noGrp="1"/>
          </p:cNvSpPr>
          <p:nvPr>
            <p:ph idx="1"/>
          </p:nvPr>
        </p:nvSpPr>
        <p:spPr/>
        <p:txBody>
          <a:bodyPr>
            <a:normAutofit fontScale="55000" lnSpcReduction="20000"/>
          </a:bodyPr>
          <a:lstStyle/>
          <a:p>
            <a:pPr marL="0" indent="0">
              <a:buNone/>
            </a:pPr>
            <a:r>
              <a:rPr lang="it-IT" sz="8000" dirty="0"/>
              <a:t>Alla guida di un mezzo pesante la decurtazione dei punti deve avvenire dalla CQC se il veicolo guidato richiede tale titolo altrimenti vanno sottratti dalla patente (vedi art.23 </a:t>
            </a:r>
            <a:r>
              <a:rPr lang="it-IT" sz="8000" dirty="0" err="1"/>
              <a:t>D.lgs</a:t>
            </a:r>
            <a:r>
              <a:rPr lang="it-IT" sz="8000" dirty="0"/>
              <a:t> 286/2005, vedere anche circolare MIT n°31895 del 15-10-2021). </a:t>
            </a:r>
          </a:p>
          <a:p>
            <a:endParaRPr lang="it-IT" dirty="0"/>
          </a:p>
        </p:txBody>
      </p:sp>
    </p:spTree>
    <p:extLst>
      <p:ext uri="{BB962C8B-B14F-4D97-AF65-F5344CB8AC3E}">
        <p14:creationId xmlns:p14="http://schemas.microsoft.com/office/powerpoint/2010/main" val="40675538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5D225B-0250-AF42-A1DC-5CE078096729}"/>
              </a:ext>
            </a:extLst>
          </p:cNvPr>
          <p:cNvSpPr>
            <a:spLocks noGrp="1"/>
          </p:cNvSpPr>
          <p:nvPr>
            <p:ph type="title"/>
          </p:nvPr>
        </p:nvSpPr>
        <p:spPr>
          <a:xfrm>
            <a:off x="810492" y="0"/>
            <a:ext cx="10131425" cy="1456267"/>
          </a:xfrm>
        </p:spPr>
        <p:txBody>
          <a:bodyPr>
            <a:normAutofit/>
          </a:bodyPr>
          <a:lstStyle/>
          <a:p>
            <a:r>
              <a:rPr lang="it-IT" sz="8800" b="1" dirty="0">
                <a:solidFill>
                  <a:srgbClr val="FFFF00"/>
                </a:solidFill>
                <a:latin typeface="+mn-lt"/>
              </a:rPr>
              <a:t>Esenti tachigrafo</a:t>
            </a:r>
          </a:p>
        </p:txBody>
      </p:sp>
      <p:sp>
        <p:nvSpPr>
          <p:cNvPr id="3" name="Segnaposto contenuto 2">
            <a:extLst>
              <a:ext uri="{FF2B5EF4-FFF2-40B4-BE49-F238E27FC236}">
                <a16:creationId xmlns:a16="http://schemas.microsoft.com/office/drawing/2014/main" id="{72143E2A-9654-764E-85B1-36341C3EE721}"/>
              </a:ext>
            </a:extLst>
          </p:cNvPr>
          <p:cNvSpPr>
            <a:spLocks noGrp="1"/>
          </p:cNvSpPr>
          <p:nvPr>
            <p:ph idx="1"/>
          </p:nvPr>
        </p:nvSpPr>
        <p:spPr>
          <a:xfrm>
            <a:off x="491836" y="1634835"/>
            <a:ext cx="10993582" cy="4932219"/>
          </a:xfrm>
        </p:spPr>
        <p:txBody>
          <a:bodyPr>
            <a:normAutofit fontScale="70000" lnSpcReduction="20000"/>
          </a:bodyPr>
          <a:lstStyle/>
          <a:p>
            <a:r>
              <a:rPr lang="it-IT" sz="3600" dirty="0"/>
              <a:t>Veicoli di massa massima ammissibile non superiore a 35 quintali comprensivi di eventuali rimorchi o semi-rimorchi (NOTA: un veicolo fino a 35 quintali di massa complessiva è esente ma se aggancia un rimorchio si deve utilizzare il tachigrafo) – vedere lettera a) comma 1 art.2 reg.561/2006). </a:t>
            </a:r>
          </a:p>
          <a:p>
            <a:r>
              <a:rPr lang="it-IT" sz="3600" dirty="0"/>
              <a:t>Trasporti effettuati a mezzo di veicoli o combinazioni di veicoli di massa massima ammissibile non superiore a 7,5 tonnellate impiegato per il trasporto di materiali, attrezzature o macchinari necessari al conducente per l’esercizio</a:t>
            </a:r>
            <a:br>
              <a:rPr lang="it-IT" sz="3600" dirty="0"/>
            </a:br>
            <a:r>
              <a:rPr lang="it-IT" sz="3600" dirty="0"/>
              <a:t>della sua professione, oppure per la consegna di merci prodotte artigianalmente (con mezzo immatricolato in conto proprio), solamente entro un raggio di 100 km dal luogo in cui si trova l’impresa e a condizione che la guida del veicolo non costituisca l’</a:t>
            </a:r>
            <a:r>
              <a:rPr lang="it-IT" sz="3600" dirty="0" err="1"/>
              <a:t>attivita</a:t>
            </a:r>
            <a:r>
              <a:rPr lang="it-IT" sz="3600" dirty="0"/>
              <a:t>̀ principale del conducente e il trasporto non sia effettuato per conto terzi, vedere lettera a bis) dell’art.3 del reg. 561/2006. </a:t>
            </a:r>
          </a:p>
          <a:p>
            <a:endParaRPr lang="it-IT" sz="2800" dirty="0"/>
          </a:p>
          <a:p>
            <a:endParaRPr lang="it-IT" dirty="0"/>
          </a:p>
        </p:txBody>
      </p:sp>
    </p:spTree>
    <p:extLst>
      <p:ext uri="{BB962C8B-B14F-4D97-AF65-F5344CB8AC3E}">
        <p14:creationId xmlns:p14="http://schemas.microsoft.com/office/powerpoint/2010/main" val="25493496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09630AE-D964-B44F-81EF-7D7752436491}"/>
              </a:ext>
            </a:extLst>
          </p:cNvPr>
          <p:cNvSpPr>
            <a:spLocks noGrp="1"/>
          </p:cNvSpPr>
          <p:nvPr>
            <p:ph idx="1"/>
          </p:nvPr>
        </p:nvSpPr>
        <p:spPr>
          <a:xfrm>
            <a:off x="554183" y="1905000"/>
            <a:ext cx="10924308" cy="4578927"/>
          </a:xfrm>
        </p:spPr>
        <p:txBody>
          <a:bodyPr>
            <a:normAutofit lnSpcReduction="10000"/>
          </a:bodyPr>
          <a:lstStyle/>
          <a:p>
            <a:r>
              <a:rPr lang="it-IT" sz="2800" dirty="0"/>
              <a:t>Veicoli adibiti al trasporto di persone con numero di posti uguale o inferiore a 9 </a:t>
            </a:r>
            <a:r>
              <a:rPr lang="it-IT" sz="2800" dirty="0" err="1"/>
              <a:t>com</a:t>
            </a:r>
            <a:r>
              <a:rPr lang="it-IT" sz="2800" dirty="0"/>
              <a:t>- preso il conducente – vedere lettera b) comma 1 art.2 reg.561/2006.</a:t>
            </a:r>
            <a:br>
              <a:rPr lang="it-IT" sz="2800" dirty="0"/>
            </a:br>
            <a:endParaRPr lang="it-IT" sz="2800" dirty="0"/>
          </a:p>
          <a:p>
            <a:r>
              <a:rPr lang="it-IT" sz="2800" dirty="0"/>
              <a:t>Veicoli per il trasporto nazionali di merci di massa complessiva a pieno carico non superiore a 3,5 t compreso l’eventuale rimorchio o semirimorchio; per i trasporti internazionali e di cabotaggio di merci a partire dal 1 luglio 2026 saranno esentati solo i veicoli fino a 25 quintali di massa complessiva a pieno carico compreso l’eventuale rimorchio – lettera h bis) art. reg.561/52006.</a:t>
            </a:r>
            <a:br>
              <a:rPr lang="it-IT" dirty="0"/>
            </a:br>
            <a:endParaRPr lang="it-IT" dirty="0"/>
          </a:p>
          <a:p>
            <a:endParaRPr lang="it-IT" dirty="0"/>
          </a:p>
          <a:p>
            <a:endParaRPr lang="it-IT" dirty="0"/>
          </a:p>
        </p:txBody>
      </p:sp>
      <p:sp>
        <p:nvSpPr>
          <p:cNvPr id="4" name="Titolo 1">
            <a:extLst>
              <a:ext uri="{FF2B5EF4-FFF2-40B4-BE49-F238E27FC236}">
                <a16:creationId xmlns:a16="http://schemas.microsoft.com/office/drawing/2014/main" id="{27BF28A0-8954-2248-A4F6-1286CB36247A}"/>
              </a:ext>
            </a:extLst>
          </p:cNvPr>
          <p:cNvSpPr>
            <a:spLocks noGrp="1"/>
          </p:cNvSpPr>
          <p:nvPr>
            <p:ph type="title"/>
          </p:nvPr>
        </p:nvSpPr>
        <p:spPr>
          <a:xfrm>
            <a:off x="796638" y="90054"/>
            <a:ext cx="10131425" cy="1456267"/>
          </a:xfrm>
        </p:spPr>
        <p:txBody>
          <a:bodyPr>
            <a:normAutofit/>
          </a:bodyPr>
          <a:lstStyle/>
          <a:p>
            <a:r>
              <a:rPr lang="it-IT" sz="8800" b="1" dirty="0">
                <a:solidFill>
                  <a:srgbClr val="FFFF00"/>
                </a:solidFill>
                <a:latin typeface="+mn-lt"/>
              </a:rPr>
              <a:t>Esenti tachigrafo</a:t>
            </a:r>
          </a:p>
        </p:txBody>
      </p:sp>
    </p:spTree>
    <p:extLst>
      <p:ext uri="{BB962C8B-B14F-4D97-AF65-F5344CB8AC3E}">
        <p14:creationId xmlns:p14="http://schemas.microsoft.com/office/powerpoint/2010/main" val="3900789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64DBE1A-85EF-6C4A-94D5-0977BCCF351B}"/>
              </a:ext>
            </a:extLst>
          </p:cNvPr>
          <p:cNvSpPr>
            <a:spLocks noGrp="1"/>
          </p:cNvSpPr>
          <p:nvPr>
            <p:ph idx="1"/>
          </p:nvPr>
        </p:nvSpPr>
        <p:spPr>
          <a:xfrm>
            <a:off x="685801" y="1871903"/>
            <a:ext cx="10131426" cy="4438842"/>
          </a:xfrm>
        </p:spPr>
        <p:txBody>
          <a:bodyPr/>
          <a:lstStyle/>
          <a:p>
            <a:r>
              <a:rPr lang="it-IT" sz="2800" dirty="0"/>
              <a:t>Veicoli per il soccorso stradale operanti entro 100 km dalla propria base operativa – lettera </a:t>
            </a:r>
            <a:r>
              <a:rPr lang="it-IT" sz="2800" dirty="0" err="1"/>
              <a:t>f</a:t>
            </a:r>
            <a:r>
              <a:rPr lang="it-IT" sz="2800" dirty="0"/>
              <a:t>) art.3 reg.561/2006. Nota: In qualche raro caso il veicolo per il soccorso stradale non è immatricolato ad uso speciale. Si tenga conto che in Europa le immatricolazioni possono prevedere diverse situazioni. </a:t>
            </a:r>
          </a:p>
          <a:p>
            <a:r>
              <a:rPr lang="it-IT" sz="2800" dirty="0"/>
              <a:t>Veicoli delle forze dell’ordine, dei militari, dei vigili del fuoco e della protezione civile oppure da questi noleggiati nell’ambito delle loro funzioni istituzionali – lettera c) art.3 del 561/2006. </a:t>
            </a:r>
          </a:p>
          <a:p>
            <a:endParaRPr lang="it-IT" sz="2800" dirty="0"/>
          </a:p>
          <a:p>
            <a:endParaRPr lang="it-IT" dirty="0"/>
          </a:p>
        </p:txBody>
      </p:sp>
      <p:sp>
        <p:nvSpPr>
          <p:cNvPr id="4" name="Titolo 1">
            <a:extLst>
              <a:ext uri="{FF2B5EF4-FFF2-40B4-BE49-F238E27FC236}">
                <a16:creationId xmlns:a16="http://schemas.microsoft.com/office/drawing/2014/main" id="{534E6E88-6EA0-E446-959A-2A6B803FF37D}"/>
              </a:ext>
            </a:extLst>
          </p:cNvPr>
          <p:cNvSpPr>
            <a:spLocks noGrp="1"/>
          </p:cNvSpPr>
          <p:nvPr>
            <p:ph type="title"/>
          </p:nvPr>
        </p:nvSpPr>
        <p:spPr>
          <a:xfrm>
            <a:off x="685800" y="214745"/>
            <a:ext cx="10131425" cy="1456267"/>
          </a:xfrm>
        </p:spPr>
        <p:txBody>
          <a:bodyPr>
            <a:normAutofit/>
          </a:bodyPr>
          <a:lstStyle/>
          <a:p>
            <a:r>
              <a:rPr lang="it-IT" sz="8800" b="1" dirty="0">
                <a:solidFill>
                  <a:srgbClr val="FFFF00"/>
                </a:solidFill>
                <a:latin typeface="+mn-lt"/>
              </a:rPr>
              <a:t>Esenti tachigrafo</a:t>
            </a:r>
          </a:p>
        </p:txBody>
      </p:sp>
    </p:spTree>
    <p:extLst>
      <p:ext uri="{BB962C8B-B14F-4D97-AF65-F5344CB8AC3E}">
        <p14:creationId xmlns:p14="http://schemas.microsoft.com/office/powerpoint/2010/main" val="3304555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BC268EB-2934-7B45-8EB3-FF56255387B6}"/>
              </a:ext>
            </a:extLst>
          </p:cNvPr>
          <p:cNvSpPr>
            <a:spLocks noGrp="1"/>
          </p:cNvSpPr>
          <p:nvPr>
            <p:ph idx="1"/>
          </p:nvPr>
        </p:nvSpPr>
        <p:spPr>
          <a:xfrm>
            <a:off x="637309" y="2142067"/>
            <a:ext cx="10179917" cy="4293369"/>
          </a:xfrm>
        </p:spPr>
        <p:txBody>
          <a:bodyPr/>
          <a:lstStyle/>
          <a:p>
            <a:r>
              <a:rPr lang="it-IT" sz="2800" dirty="0"/>
              <a:t>Veicoli utilizzati in operazioni di salvataggio o in </a:t>
            </a:r>
            <a:r>
              <a:rPr lang="it-IT" sz="2800" dirty="0" err="1"/>
              <a:t>situazio</a:t>
            </a:r>
            <a:r>
              <a:rPr lang="it-IT" sz="2800" dirty="0"/>
              <a:t>- ni di emergenza, o per trasporti non commerciali di aiuti umanitari anche appartenenti a ditte private che collabo- </a:t>
            </a:r>
            <a:r>
              <a:rPr lang="it-IT" sz="2800" dirty="0" err="1"/>
              <a:t>rano</a:t>
            </a:r>
            <a:r>
              <a:rPr lang="it-IT" sz="2800" dirty="0"/>
              <a:t> con l'</a:t>
            </a:r>
            <a:r>
              <a:rPr lang="it-IT" sz="2800" dirty="0" err="1"/>
              <a:t>autorita</a:t>
            </a:r>
            <a:r>
              <a:rPr lang="it-IT" sz="2800" dirty="0"/>
              <a:t>̀ pubblica – lettera d) art.3 reg.561/2006. </a:t>
            </a:r>
          </a:p>
          <a:p>
            <a:r>
              <a:rPr lang="it-IT" sz="2800" dirty="0"/>
              <a:t>Veicoli in servizio regolare (</a:t>
            </a:r>
            <a:r>
              <a:rPr lang="it-IT" sz="2800" dirty="0" err="1"/>
              <a:t>cioe</a:t>
            </a:r>
            <a:r>
              <a:rPr lang="it-IT" sz="2800" dirty="0"/>
              <a:t>̀ di linea) di passeggeri con </a:t>
            </a:r>
            <a:r>
              <a:rPr lang="it-IT" sz="2800" dirty="0" err="1"/>
              <a:t>piu</a:t>
            </a:r>
            <a:r>
              <a:rPr lang="it-IT" sz="2800" dirty="0"/>
              <a:t>̀ di 9 posti, compresi gli scuolabus e i mini scuolabus, il cui percorso non supera i 50 km di percorso, per percorso si deve intendere la lunghezza complessiva del- la linea – lettera a art.3 reg.561/2006. </a:t>
            </a:r>
          </a:p>
          <a:p>
            <a:endParaRPr lang="it-IT" dirty="0"/>
          </a:p>
        </p:txBody>
      </p:sp>
      <p:sp>
        <p:nvSpPr>
          <p:cNvPr id="4" name="Titolo 1">
            <a:extLst>
              <a:ext uri="{FF2B5EF4-FFF2-40B4-BE49-F238E27FC236}">
                <a16:creationId xmlns:a16="http://schemas.microsoft.com/office/drawing/2014/main" id="{8E9448C8-841B-0847-AE89-11B27C0F2F7B}"/>
              </a:ext>
            </a:extLst>
          </p:cNvPr>
          <p:cNvSpPr>
            <a:spLocks noGrp="1"/>
          </p:cNvSpPr>
          <p:nvPr>
            <p:ph type="title"/>
          </p:nvPr>
        </p:nvSpPr>
        <p:spPr/>
        <p:txBody>
          <a:bodyPr>
            <a:normAutofit/>
          </a:bodyPr>
          <a:lstStyle/>
          <a:p>
            <a:r>
              <a:rPr lang="it-IT" sz="8800" b="1" dirty="0">
                <a:solidFill>
                  <a:srgbClr val="FFFF00"/>
                </a:solidFill>
                <a:latin typeface="+mn-lt"/>
              </a:rPr>
              <a:t>Esenti tachigrafo</a:t>
            </a:r>
          </a:p>
        </p:txBody>
      </p:sp>
    </p:spTree>
    <p:extLst>
      <p:ext uri="{BB962C8B-B14F-4D97-AF65-F5344CB8AC3E}">
        <p14:creationId xmlns:p14="http://schemas.microsoft.com/office/powerpoint/2010/main" val="372345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A03DB5-2E15-CE46-873C-2636909EA1AE}"/>
              </a:ext>
            </a:extLst>
          </p:cNvPr>
          <p:cNvSpPr>
            <a:spLocks noGrp="1"/>
          </p:cNvSpPr>
          <p:nvPr>
            <p:ph idx="1"/>
          </p:nvPr>
        </p:nvSpPr>
        <p:spPr>
          <a:xfrm>
            <a:off x="685801" y="2142067"/>
            <a:ext cx="10834254" cy="4383424"/>
          </a:xfrm>
        </p:spPr>
        <p:txBody>
          <a:bodyPr>
            <a:normAutofit fontScale="55000" lnSpcReduction="20000"/>
          </a:bodyPr>
          <a:lstStyle/>
          <a:p>
            <a:r>
              <a:rPr lang="it-IT" sz="5100" dirty="0"/>
              <a:t>Veicoli adibiti al trasporto non commerciale di merci di massa massima fino a 75 quintali (senza profitto diretto o indiretto), non deve essere legato ad attività commerciali o professionali).</a:t>
            </a:r>
          </a:p>
          <a:p>
            <a:r>
              <a:rPr lang="it-IT" sz="5100" dirty="0"/>
              <a:t>Veicoli speciali ad usi medici (ambulatorio mobile, AVIS, tamponi ecc.) – lettera e) art.3 del reg.561/2006. </a:t>
            </a:r>
          </a:p>
          <a:p>
            <a:r>
              <a:rPr lang="it-IT" sz="5100" dirty="0"/>
              <a:t>Veicoli la cui velocità massima autorizzata non supera i 40 km/h (es. trattore agricolo) – lettera b art.3 del 561/2006. </a:t>
            </a:r>
          </a:p>
          <a:p>
            <a:r>
              <a:rPr lang="it-IT" sz="5100" dirty="0"/>
              <a:t>Veicoli sottoposti a prove su strada per riparazione, manutenzione o miglioramento tecnico, oppure nuovi (o trasformati) non ancora messi in circolazione (per esempio con targa di prova).</a:t>
            </a:r>
            <a:br>
              <a:rPr lang="it-IT" sz="3600" dirty="0"/>
            </a:br>
            <a:br>
              <a:rPr lang="it-IT" dirty="0"/>
            </a:br>
            <a:endParaRPr lang="it-IT" dirty="0"/>
          </a:p>
          <a:p>
            <a:endParaRPr lang="it-IT" dirty="0"/>
          </a:p>
        </p:txBody>
      </p:sp>
      <p:sp>
        <p:nvSpPr>
          <p:cNvPr id="4" name="Titolo 1">
            <a:extLst>
              <a:ext uri="{FF2B5EF4-FFF2-40B4-BE49-F238E27FC236}">
                <a16:creationId xmlns:a16="http://schemas.microsoft.com/office/drawing/2014/main" id="{B0A75B5D-3F0E-6E4E-83DD-80FE6388891B}"/>
              </a:ext>
            </a:extLst>
          </p:cNvPr>
          <p:cNvSpPr>
            <a:spLocks noGrp="1"/>
          </p:cNvSpPr>
          <p:nvPr>
            <p:ph type="title"/>
          </p:nvPr>
        </p:nvSpPr>
        <p:spPr/>
        <p:txBody>
          <a:bodyPr>
            <a:normAutofit/>
          </a:bodyPr>
          <a:lstStyle/>
          <a:p>
            <a:r>
              <a:rPr lang="it-IT" sz="8800" b="1" dirty="0">
                <a:solidFill>
                  <a:srgbClr val="FFFF00"/>
                </a:solidFill>
                <a:latin typeface="+mn-lt"/>
              </a:rPr>
              <a:t>Esenti tachigrafo</a:t>
            </a:r>
          </a:p>
        </p:txBody>
      </p:sp>
    </p:spTree>
    <p:extLst>
      <p:ext uri="{BB962C8B-B14F-4D97-AF65-F5344CB8AC3E}">
        <p14:creationId xmlns:p14="http://schemas.microsoft.com/office/powerpoint/2010/main" val="7617777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A56C32F-EFAE-AA45-AAD2-3073BDDB18A4}"/>
              </a:ext>
            </a:extLst>
          </p:cNvPr>
          <p:cNvSpPr>
            <a:spLocks noGrp="1"/>
          </p:cNvSpPr>
          <p:nvPr>
            <p:ph idx="1"/>
          </p:nvPr>
        </p:nvSpPr>
        <p:spPr/>
        <p:txBody>
          <a:bodyPr/>
          <a:lstStyle/>
          <a:p>
            <a:r>
              <a:rPr lang="it-IT" sz="2800" dirty="0"/>
              <a:t>Veicoli commerciali che rientrano nella categoria dei veicoli storici (art.60 Cds). </a:t>
            </a:r>
          </a:p>
          <a:p>
            <a:r>
              <a:rPr lang="it-IT" sz="2800" dirty="0"/>
              <a:t>Veicoli di massa massima complessiva a pieno carico maggiore di 25 quintali fino a 35 quintali immatricolati in conto proprio utilizzati per il trasporto internazionale di merci o in regime di cabotaggio e sempre che la guida non costituisca </a:t>
            </a:r>
            <a:r>
              <a:rPr lang="it-IT" sz="2800" dirty="0" err="1"/>
              <a:t>attivita</a:t>
            </a:r>
            <a:r>
              <a:rPr lang="it-IT" sz="2800" dirty="0"/>
              <a:t>̀ principale – lettera g) art.3 del reg.561/2006. </a:t>
            </a:r>
          </a:p>
          <a:p>
            <a:endParaRPr lang="it-IT" dirty="0"/>
          </a:p>
        </p:txBody>
      </p:sp>
      <p:sp>
        <p:nvSpPr>
          <p:cNvPr id="4" name="Titolo 1">
            <a:extLst>
              <a:ext uri="{FF2B5EF4-FFF2-40B4-BE49-F238E27FC236}">
                <a16:creationId xmlns:a16="http://schemas.microsoft.com/office/drawing/2014/main" id="{2487FC1E-EE43-8640-A043-953E7D06B7C3}"/>
              </a:ext>
            </a:extLst>
          </p:cNvPr>
          <p:cNvSpPr>
            <a:spLocks noGrp="1"/>
          </p:cNvSpPr>
          <p:nvPr>
            <p:ph type="title"/>
          </p:nvPr>
        </p:nvSpPr>
        <p:spPr/>
        <p:txBody>
          <a:bodyPr>
            <a:normAutofit/>
          </a:bodyPr>
          <a:lstStyle/>
          <a:p>
            <a:r>
              <a:rPr lang="it-IT" sz="8800" b="1" dirty="0">
                <a:solidFill>
                  <a:srgbClr val="FFFF00"/>
                </a:solidFill>
                <a:latin typeface="+mn-lt"/>
              </a:rPr>
              <a:t>Esenti tachigrafo</a:t>
            </a:r>
          </a:p>
        </p:txBody>
      </p:sp>
    </p:spTree>
    <p:extLst>
      <p:ext uri="{BB962C8B-B14F-4D97-AF65-F5344CB8AC3E}">
        <p14:creationId xmlns:p14="http://schemas.microsoft.com/office/powerpoint/2010/main" val="32255073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5898E2D-D189-2D45-8E95-18FB8E261242}"/>
              </a:ext>
            </a:extLst>
          </p:cNvPr>
          <p:cNvSpPr>
            <a:spLocks noGrp="1"/>
          </p:cNvSpPr>
          <p:nvPr>
            <p:ph idx="1"/>
          </p:nvPr>
        </p:nvSpPr>
        <p:spPr/>
        <p:txBody>
          <a:bodyPr/>
          <a:lstStyle/>
          <a:p>
            <a:r>
              <a:rPr lang="it-IT" sz="2800" dirty="0"/>
              <a:t>Veicoli utilizzati dai fornitori universali di servizi postali di massa massima fino a 75 quintali, esenzione applicabile non solo ai veicoli in disponibilità di poste italiane, ma anche imprese che collaborano con Poste Italiane vedere lettera a) art.1 DM 22- 04-2025, non rientra in questa esenzione il caso del corriere che trasporta anche effetti postali. </a:t>
            </a:r>
          </a:p>
          <a:p>
            <a:endParaRPr lang="it-IT" dirty="0"/>
          </a:p>
        </p:txBody>
      </p:sp>
      <p:sp>
        <p:nvSpPr>
          <p:cNvPr id="4" name="Titolo 1">
            <a:extLst>
              <a:ext uri="{FF2B5EF4-FFF2-40B4-BE49-F238E27FC236}">
                <a16:creationId xmlns:a16="http://schemas.microsoft.com/office/drawing/2014/main" id="{3CDE6CE0-36E0-9E40-B8DD-3C1F97508E02}"/>
              </a:ext>
            </a:extLst>
          </p:cNvPr>
          <p:cNvSpPr>
            <a:spLocks noGrp="1"/>
          </p:cNvSpPr>
          <p:nvPr>
            <p:ph type="title"/>
          </p:nvPr>
        </p:nvSpPr>
        <p:spPr/>
        <p:txBody>
          <a:bodyPr>
            <a:normAutofit/>
          </a:bodyPr>
          <a:lstStyle/>
          <a:p>
            <a:r>
              <a:rPr lang="it-IT" sz="6600" b="1" dirty="0">
                <a:solidFill>
                  <a:srgbClr val="FFFF00"/>
                </a:solidFill>
                <a:latin typeface="+mn-lt"/>
              </a:rPr>
              <a:t>Esenti tachigrafo-</a:t>
            </a:r>
            <a:r>
              <a:rPr lang="it-IT" sz="6600" b="1" dirty="0" err="1">
                <a:solidFill>
                  <a:srgbClr val="FFFF00"/>
                </a:solidFill>
                <a:latin typeface="+mn-lt"/>
              </a:rPr>
              <a:t>italia</a:t>
            </a:r>
            <a:endParaRPr lang="it-IT" sz="6600" b="1" dirty="0">
              <a:solidFill>
                <a:srgbClr val="FFFF00"/>
              </a:solidFill>
              <a:latin typeface="+mn-lt"/>
            </a:endParaRPr>
          </a:p>
        </p:txBody>
      </p:sp>
    </p:spTree>
    <p:extLst>
      <p:ext uri="{BB962C8B-B14F-4D97-AF65-F5344CB8AC3E}">
        <p14:creationId xmlns:p14="http://schemas.microsoft.com/office/powerpoint/2010/main" val="41820729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5898E2D-D189-2D45-8E95-18FB8E261242}"/>
              </a:ext>
            </a:extLst>
          </p:cNvPr>
          <p:cNvSpPr>
            <a:spLocks noGrp="1"/>
          </p:cNvSpPr>
          <p:nvPr>
            <p:ph idx="1"/>
          </p:nvPr>
        </p:nvSpPr>
        <p:spPr/>
        <p:txBody>
          <a:bodyPr>
            <a:normAutofit fontScale="92500" lnSpcReduction="20000"/>
          </a:bodyPr>
          <a:lstStyle/>
          <a:p>
            <a:r>
              <a:rPr lang="it-IT" sz="2800" dirty="0"/>
              <a:t>Veicoli adibiti alla raccolta del latte presso le fattorie e alla riconsegna alla fattoria di contenitori di latte o di prodotti a base di latte per l’alimentazione animale. Questa deroga non è riferita solo alle cisterne adibite al trasporto di latte ma anche ai veicoli che trasportano il latte fresco, in contenitori, raccolto da fattorie di produzione verso centrali per il trattamento del latte; l’esenzione si applica anche nel caso di restituzione di questi contenitori. L’esenzione non si applica ai veicoli che trasportano il latte dalle centrali alla rete di distribuzione (vedi circolare del Ministero dell’Interno del 10.5.2021 </a:t>
            </a:r>
            <a:r>
              <a:rPr lang="it-IT" sz="2800" dirty="0" err="1"/>
              <a:t>Prot</a:t>
            </a:r>
            <a:r>
              <a:rPr lang="it-IT" sz="2800" dirty="0"/>
              <a:t>. 300/A/4524/21/108/16). </a:t>
            </a:r>
          </a:p>
          <a:p>
            <a:pPr marL="0" indent="0">
              <a:buNone/>
            </a:pPr>
            <a:endParaRPr lang="it-IT" dirty="0"/>
          </a:p>
        </p:txBody>
      </p:sp>
      <p:sp>
        <p:nvSpPr>
          <p:cNvPr id="4" name="Titolo 1">
            <a:extLst>
              <a:ext uri="{FF2B5EF4-FFF2-40B4-BE49-F238E27FC236}">
                <a16:creationId xmlns:a16="http://schemas.microsoft.com/office/drawing/2014/main" id="{3CDE6CE0-36E0-9E40-B8DD-3C1F97508E02}"/>
              </a:ext>
            </a:extLst>
          </p:cNvPr>
          <p:cNvSpPr>
            <a:spLocks noGrp="1"/>
          </p:cNvSpPr>
          <p:nvPr>
            <p:ph type="title"/>
          </p:nvPr>
        </p:nvSpPr>
        <p:spPr/>
        <p:txBody>
          <a:bodyPr>
            <a:normAutofit/>
          </a:bodyPr>
          <a:lstStyle/>
          <a:p>
            <a:r>
              <a:rPr lang="it-IT" sz="6600" b="1" dirty="0">
                <a:solidFill>
                  <a:srgbClr val="FFFF00"/>
                </a:solidFill>
                <a:latin typeface="+mn-lt"/>
              </a:rPr>
              <a:t>Esenti tachigrafo-</a:t>
            </a:r>
            <a:r>
              <a:rPr lang="it-IT" sz="6600" b="1" dirty="0" err="1">
                <a:solidFill>
                  <a:srgbClr val="FFFF00"/>
                </a:solidFill>
                <a:latin typeface="+mn-lt"/>
              </a:rPr>
              <a:t>italia</a:t>
            </a:r>
            <a:endParaRPr lang="it-IT" sz="6600" b="1" dirty="0">
              <a:solidFill>
                <a:srgbClr val="FFFF00"/>
              </a:solidFill>
              <a:latin typeface="+mn-lt"/>
            </a:endParaRPr>
          </a:p>
        </p:txBody>
      </p:sp>
    </p:spTree>
    <p:extLst>
      <p:ext uri="{BB962C8B-B14F-4D97-AF65-F5344CB8AC3E}">
        <p14:creationId xmlns:p14="http://schemas.microsoft.com/office/powerpoint/2010/main" val="38924063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473AFB7-F0B7-DB49-9BDC-7601678AAA05}"/>
              </a:ext>
            </a:extLst>
          </p:cNvPr>
          <p:cNvSpPr>
            <a:spLocks noGrp="1"/>
          </p:cNvSpPr>
          <p:nvPr>
            <p:ph idx="1"/>
          </p:nvPr>
        </p:nvSpPr>
        <p:spPr>
          <a:xfrm>
            <a:off x="609601" y="1456267"/>
            <a:ext cx="10207626" cy="4334933"/>
          </a:xfrm>
        </p:spPr>
        <p:txBody>
          <a:bodyPr>
            <a:normAutofit fontScale="85000" lnSpcReduction="20000"/>
          </a:bodyPr>
          <a:lstStyle/>
          <a:p>
            <a:r>
              <a:rPr lang="it-IT" sz="2800" dirty="0"/>
              <a:t>Veicoli “speciali” che trasportano materiale per circhi o par- chi divertimenti. Per beneficiare della deroga bisogna </a:t>
            </a:r>
            <a:r>
              <a:rPr lang="it-IT" sz="2800" dirty="0" err="1"/>
              <a:t>esibi</a:t>
            </a:r>
            <a:r>
              <a:rPr lang="it-IT" sz="2800" dirty="0"/>
              <a:t>- re della documentazione che attesti la </a:t>
            </a:r>
            <a:r>
              <a:rPr lang="it-IT" sz="2800" dirty="0" err="1"/>
              <a:t>regolarita</a:t>
            </a:r>
            <a:r>
              <a:rPr lang="it-IT" sz="2800" dirty="0"/>
              <a:t>̀ dell’</a:t>
            </a:r>
            <a:r>
              <a:rPr lang="it-IT" sz="2800" dirty="0" err="1"/>
              <a:t>attivita</a:t>
            </a:r>
            <a:r>
              <a:rPr lang="it-IT" sz="2800" dirty="0"/>
              <a:t>̀ svolta – lettera d) art.1 DM 22-04-2025. </a:t>
            </a:r>
          </a:p>
          <a:p>
            <a:r>
              <a:rPr lang="it-IT" sz="2800" dirty="0"/>
              <a:t>Veicoli utilizzati per i servizi relativi ad acqua, fognature, gas, </a:t>
            </a:r>
            <a:r>
              <a:rPr lang="it-IT" sz="2800" dirty="0" err="1"/>
              <a:t>elettricita</a:t>
            </a:r>
            <a:r>
              <a:rPr lang="it-IT" sz="2800" dirty="0"/>
              <a:t>̀, telefonia, </a:t>
            </a:r>
            <a:r>
              <a:rPr lang="it-IT" sz="2800" dirty="0" err="1"/>
              <a:t>protezio</a:t>
            </a:r>
            <a:r>
              <a:rPr lang="it-IT" sz="2800" dirty="0"/>
              <a:t>-</a:t>
            </a:r>
            <a:br>
              <a:rPr lang="it-IT" sz="2800" dirty="0"/>
            </a:br>
            <a:r>
              <a:rPr lang="it-IT" sz="2800" dirty="0"/>
              <a:t>ni contro le inondazioni, telegrafi e rete stradale (es. sgombero neve, spargimento sale)</a:t>
            </a:r>
            <a:br>
              <a:rPr lang="it-IT" sz="2800" dirty="0"/>
            </a:br>
            <a:r>
              <a:rPr lang="it-IT" sz="2800" dirty="0"/>
              <a:t>– lettera c) art.1 DM 22-04-2025.</a:t>
            </a:r>
          </a:p>
          <a:p>
            <a:r>
              <a:rPr lang="it-IT" sz="2800" dirty="0"/>
              <a:t>Veicoli adibiti ai servizi fognari, sono esentati anche i veicoli utilizzati nell’</a:t>
            </a:r>
            <a:r>
              <a:rPr lang="it-IT" sz="2800" dirty="0" err="1"/>
              <a:t>attivita</a:t>
            </a:r>
            <a:r>
              <a:rPr lang="it-IT" sz="2800" dirty="0"/>
              <a:t>̀ di 55 spurgo dei pozzi neri, per singoli insediamenti, che non usufruiscono dello scarico in reti fognarie urbane, l’esenzione è valida anche quando i veicoli circolano scari- chi – lettera c) art.1 DM 22-04-2025 </a:t>
            </a:r>
          </a:p>
          <a:p>
            <a:endParaRPr lang="it-IT" dirty="0"/>
          </a:p>
        </p:txBody>
      </p:sp>
      <p:sp>
        <p:nvSpPr>
          <p:cNvPr id="4" name="Titolo 1">
            <a:extLst>
              <a:ext uri="{FF2B5EF4-FFF2-40B4-BE49-F238E27FC236}">
                <a16:creationId xmlns:a16="http://schemas.microsoft.com/office/drawing/2014/main" id="{1B8865DF-F0FE-404E-90A7-AF6E796E18D3}"/>
              </a:ext>
            </a:extLst>
          </p:cNvPr>
          <p:cNvSpPr>
            <a:spLocks noGrp="1"/>
          </p:cNvSpPr>
          <p:nvPr>
            <p:ph type="title"/>
          </p:nvPr>
        </p:nvSpPr>
        <p:spPr>
          <a:xfrm>
            <a:off x="734292" y="0"/>
            <a:ext cx="10131425" cy="1456267"/>
          </a:xfrm>
        </p:spPr>
        <p:txBody>
          <a:bodyPr>
            <a:normAutofit/>
          </a:bodyPr>
          <a:lstStyle/>
          <a:p>
            <a:r>
              <a:rPr lang="it-IT" sz="6600" b="1" dirty="0">
                <a:solidFill>
                  <a:srgbClr val="FFFF00"/>
                </a:solidFill>
                <a:latin typeface="+mn-lt"/>
              </a:rPr>
              <a:t>Esenti tachigrafo-</a:t>
            </a:r>
            <a:r>
              <a:rPr lang="it-IT" sz="6600" b="1" dirty="0" err="1">
                <a:solidFill>
                  <a:srgbClr val="FFFF00"/>
                </a:solidFill>
                <a:latin typeface="+mn-lt"/>
              </a:rPr>
              <a:t>italia</a:t>
            </a:r>
            <a:endParaRPr lang="it-IT" sz="6600" b="1" dirty="0">
              <a:solidFill>
                <a:srgbClr val="FFFF00"/>
              </a:solidFill>
              <a:latin typeface="+mn-lt"/>
            </a:endParaRPr>
          </a:p>
        </p:txBody>
      </p:sp>
    </p:spTree>
    <p:extLst>
      <p:ext uri="{BB962C8B-B14F-4D97-AF65-F5344CB8AC3E}">
        <p14:creationId xmlns:p14="http://schemas.microsoft.com/office/powerpoint/2010/main" val="28154660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473AFB7-F0B7-DB49-9BDC-7601678AAA05}"/>
              </a:ext>
            </a:extLst>
          </p:cNvPr>
          <p:cNvSpPr>
            <a:spLocks noGrp="1"/>
          </p:cNvSpPr>
          <p:nvPr>
            <p:ph idx="1"/>
          </p:nvPr>
        </p:nvSpPr>
        <p:spPr>
          <a:xfrm>
            <a:off x="609601" y="1456267"/>
            <a:ext cx="10903526" cy="5180060"/>
          </a:xfrm>
        </p:spPr>
        <p:txBody>
          <a:bodyPr>
            <a:normAutofit/>
          </a:bodyPr>
          <a:lstStyle/>
          <a:p>
            <a:r>
              <a:rPr lang="it-IT" sz="2800" dirty="0"/>
              <a:t>Veicoli ad uso speciale non atti al carico.</a:t>
            </a:r>
            <a:br>
              <a:rPr lang="it-IT" sz="2800" dirty="0"/>
            </a:br>
            <a:endParaRPr lang="it-IT" sz="2800" dirty="0"/>
          </a:p>
          <a:p>
            <a:r>
              <a:rPr lang="it-IT" sz="2800" dirty="0"/>
              <a:t>Raccolta e smaltimento dei rifiuti domestici a domicilio, il ministero dell’interno con la circolare 11.4.1994 prot.n.300/A/23073/111.20.3 ha precisato che l’esenzione si applica solo ai veicoli adibiti alla raccolta dei rifiuti solidi </a:t>
            </a:r>
            <a:r>
              <a:rPr lang="it-IT" sz="2800" dirty="0" err="1"/>
              <a:t>urbaniche</a:t>
            </a:r>
            <a:r>
              <a:rPr lang="it-IT" sz="2800" dirty="0"/>
              <a:t> trasportano i rifiuti ad un vicino punto di scarico, non si possono fare rientrare i veicoli che fanno trasporto di rifiuti</a:t>
            </a:r>
            <a:br>
              <a:rPr lang="it-IT" sz="2800" dirty="0"/>
            </a:br>
            <a:r>
              <a:rPr lang="it-IT" sz="2800" dirty="0"/>
              <a:t>per destinazioni spesso lontane dai luoghi in cui si è operata</a:t>
            </a:r>
            <a:br>
              <a:rPr lang="it-IT" sz="2800" dirty="0"/>
            </a:br>
            <a:r>
              <a:rPr lang="it-IT" sz="2800" dirty="0"/>
              <a:t>la raccolta. </a:t>
            </a:r>
            <a:br>
              <a:rPr lang="it-IT" dirty="0"/>
            </a:br>
            <a:endParaRPr lang="it-IT" dirty="0"/>
          </a:p>
          <a:p>
            <a:endParaRPr lang="it-IT" dirty="0"/>
          </a:p>
        </p:txBody>
      </p:sp>
      <p:sp>
        <p:nvSpPr>
          <p:cNvPr id="4" name="Titolo 1">
            <a:extLst>
              <a:ext uri="{FF2B5EF4-FFF2-40B4-BE49-F238E27FC236}">
                <a16:creationId xmlns:a16="http://schemas.microsoft.com/office/drawing/2014/main" id="{1B8865DF-F0FE-404E-90A7-AF6E796E18D3}"/>
              </a:ext>
            </a:extLst>
          </p:cNvPr>
          <p:cNvSpPr>
            <a:spLocks noGrp="1"/>
          </p:cNvSpPr>
          <p:nvPr>
            <p:ph type="title"/>
          </p:nvPr>
        </p:nvSpPr>
        <p:spPr>
          <a:xfrm>
            <a:off x="734292" y="0"/>
            <a:ext cx="10131425" cy="1456267"/>
          </a:xfrm>
        </p:spPr>
        <p:txBody>
          <a:bodyPr>
            <a:normAutofit/>
          </a:bodyPr>
          <a:lstStyle/>
          <a:p>
            <a:r>
              <a:rPr lang="it-IT" sz="6600" b="1" dirty="0">
                <a:solidFill>
                  <a:srgbClr val="FFFF00"/>
                </a:solidFill>
                <a:latin typeface="+mn-lt"/>
              </a:rPr>
              <a:t>Esenti tachigrafo-</a:t>
            </a:r>
            <a:r>
              <a:rPr lang="it-IT" sz="6600" b="1" dirty="0" err="1">
                <a:solidFill>
                  <a:srgbClr val="FFFF00"/>
                </a:solidFill>
                <a:latin typeface="+mn-lt"/>
              </a:rPr>
              <a:t>italia</a:t>
            </a:r>
            <a:endParaRPr lang="it-IT" sz="6600" b="1" dirty="0">
              <a:solidFill>
                <a:srgbClr val="FFFF00"/>
              </a:solidFill>
              <a:latin typeface="+mn-lt"/>
            </a:endParaRPr>
          </a:p>
        </p:txBody>
      </p:sp>
    </p:spTree>
    <p:extLst>
      <p:ext uri="{BB962C8B-B14F-4D97-AF65-F5344CB8AC3E}">
        <p14:creationId xmlns:p14="http://schemas.microsoft.com/office/powerpoint/2010/main" val="14646804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7BC1304-F6CF-B54D-9D2F-F48783BF7492}"/>
              </a:ext>
            </a:extLst>
          </p:cNvPr>
          <p:cNvSpPr>
            <a:spLocks noGrp="1"/>
          </p:cNvSpPr>
          <p:nvPr>
            <p:ph idx="1"/>
          </p:nvPr>
        </p:nvSpPr>
        <p:spPr>
          <a:xfrm>
            <a:off x="685801" y="2142067"/>
            <a:ext cx="10674926" cy="4314151"/>
          </a:xfrm>
        </p:spPr>
        <p:txBody>
          <a:bodyPr>
            <a:normAutofit lnSpcReduction="10000"/>
          </a:bodyPr>
          <a:lstStyle/>
          <a:p>
            <a:r>
              <a:rPr lang="it-IT" sz="2800" dirty="0"/>
              <a:t>Veicoli adibiti al trasporto di rifiuti di animali o di carcasse non destinate al consumo umano –lettera g)art.1DM22-04-2025. </a:t>
            </a:r>
          </a:p>
          <a:p>
            <a:r>
              <a:rPr lang="it-IT" sz="2800" dirty="0"/>
              <a:t>Veicoli utilizzati per il trasporto di animali vivi dalle fattorie ai mercati locali e viceversa, o dai mercati ai macelli locali, entro un raggio di 100 km. </a:t>
            </a:r>
          </a:p>
          <a:p>
            <a:r>
              <a:rPr lang="it-IT" sz="2800" dirty="0"/>
              <a:t>Veicoli utilizzati per le esercitazioni di guida (art.2 D.M. 20-06-2007, circolare prot.n.39506/236.3.5 del 20-12-2019, DM MIT 22-04-2025) e per l'esame di guida (anche CQC) – vedere lettera b) art.1 DM 22-04-2025.</a:t>
            </a:r>
            <a:br>
              <a:rPr lang="it-IT" sz="2800" dirty="0"/>
            </a:br>
            <a:endParaRPr lang="it-IT" sz="2800" dirty="0"/>
          </a:p>
          <a:p>
            <a:endParaRPr lang="it-IT" dirty="0"/>
          </a:p>
          <a:p>
            <a:endParaRPr lang="it-IT" dirty="0"/>
          </a:p>
        </p:txBody>
      </p:sp>
      <p:sp>
        <p:nvSpPr>
          <p:cNvPr id="4" name="Titolo 1">
            <a:extLst>
              <a:ext uri="{FF2B5EF4-FFF2-40B4-BE49-F238E27FC236}">
                <a16:creationId xmlns:a16="http://schemas.microsoft.com/office/drawing/2014/main" id="{B12DE59F-0950-9C46-9563-F3EA3774AA47}"/>
              </a:ext>
            </a:extLst>
          </p:cNvPr>
          <p:cNvSpPr>
            <a:spLocks noGrp="1"/>
          </p:cNvSpPr>
          <p:nvPr>
            <p:ph type="title"/>
          </p:nvPr>
        </p:nvSpPr>
        <p:spPr>
          <a:xfrm>
            <a:off x="755073" y="138545"/>
            <a:ext cx="10131425" cy="1456267"/>
          </a:xfrm>
        </p:spPr>
        <p:txBody>
          <a:bodyPr>
            <a:normAutofit/>
          </a:bodyPr>
          <a:lstStyle/>
          <a:p>
            <a:r>
              <a:rPr lang="it-IT" sz="6600" b="1" dirty="0">
                <a:solidFill>
                  <a:srgbClr val="FFFF00"/>
                </a:solidFill>
                <a:latin typeface="+mn-lt"/>
              </a:rPr>
              <a:t>Esenti tachigrafo-</a:t>
            </a:r>
            <a:r>
              <a:rPr lang="it-IT" sz="6600" b="1" dirty="0" err="1">
                <a:solidFill>
                  <a:srgbClr val="FFFF00"/>
                </a:solidFill>
                <a:latin typeface="+mn-lt"/>
              </a:rPr>
              <a:t>italia</a:t>
            </a:r>
            <a:endParaRPr lang="it-IT" sz="6600" b="1" dirty="0">
              <a:solidFill>
                <a:srgbClr val="FFFF00"/>
              </a:solidFill>
              <a:latin typeface="+mn-lt"/>
            </a:endParaRPr>
          </a:p>
        </p:txBody>
      </p:sp>
    </p:spTree>
    <p:extLst>
      <p:ext uri="{BB962C8B-B14F-4D97-AF65-F5344CB8AC3E}">
        <p14:creationId xmlns:p14="http://schemas.microsoft.com/office/powerpoint/2010/main" val="38757331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EE3DCC-C3E3-394F-9E09-67941A4D6544}"/>
              </a:ext>
            </a:extLst>
          </p:cNvPr>
          <p:cNvSpPr>
            <a:spLocks noGrp="1"/>
          </p:cNvSpPr>
          <p:nvPr>
            <p:ph type="title"/>
          </p:nvPr>
        </p:nvSpPr>
        <p:spPr>
          <a:xfrm>
            <a:off x="685801" y="290945"/>
            <a:ext cx="10131425" cy="1456267"/>
          </a:xfrm>
        </p:spPr>
        <p:txBody>
          <a:bodyPr>
            <a:normAutofit/>
          </a:bodyPr>
          <a:lstStyle/>
          <a:p>
            <a:r>
              <a:rPr lang="it-IT" sz="6600" b="1" dirty="0">
                <a:solidFill>
                  <a:srgbClr val="FFFF00"/>
                </a:solidFill>
                <a:latin typeface="+mn-lt"/>
              </a:rPr>
              <a:t>Ore di guida</a:t>
            </a:r>
          </a:p>
        </p:txBody>
      </p:sp>
      <p:sp>
        <p:nvSpPr>
          <p:cNvPr id="3" name="Segnaposto contenuto 2">
            <a:extLst>
              <a:ext uri="{FF2B5EF4-FFF2-40B4-BE49-F238E27FC236}">
                <a16:creationId xmlns:a16="http://schemas.microsoft.com/office/drawing/2014/main" id="{E6022C96-E9A9-7640-BE6A-AF70EAC08A73}"/>
              </a:ext>
            </a:extLst>
          </p:cNvPr>
          <p:cNvSpPr>
            <a:spLocks noGrp="1"/>
          </p:cNvSpPr>
          <p:nvPr>
            <p:ph idx="1"/>
          </p:nvPr>
        </p:nvSpPr>
        <p:spPr>
          <a:xfrm>
            <a:off x="685801" y="2142067"/>
            <a:ext cx="10654144" cy="4231024"/>
          </a:xfrm>
        </p:spPr>
        <p:txBody>
          <a:bodyPr>
            <a:normAutofit lnSpcReduction="10000"/>
          </a:bodyPr>
          <a:lstStyle/>
          <a:p>
            <a:pPr marL="0" indent="0">
              <a:buNone/>
            </a:pPr>
            <a:r>
              <a:rPr lang="it-IT" sz="2800" dirty="0"/>
              <a:t>Le ore di guida sono così regolate: </a:t>
            </a:r>
          </a:p>
          <a:p>
            <a:pPr lvl="1"/>
            <a:r>
              <a:rPr lang="it-IT" sz="2800" dirty="0"/>
              <a:t>sono concesse al massimo 4 ore e 30 minuti di guida senza interruzioni valide, quindi 4h30' come somma di tante guide senza pausa oppure come un unico intervallo continuato (art.4 reg.561/2006);</a:t>
            </a:r>
          </a:p>
          <a:p>
            <a:pPr lvl="1"/>
            <a:r>
              <a:rPr lang="it-IT" sz="2800" dirty="0"/>
              <a:t>sono concesse al massimo 9 ore di guida al giorno (non consecutive) vedere c.1 dell'Art.6 del Reg.561/2006; </a:t>
            </a:r>
          </a:p>
          <a:p>
            <a:pPr lvl="1"/>
            <a:r>
              <a:rPr lang="it-IT" sz="2800" dirty="0"/>
              <a:t>sono concesse 10 h di guida (non consecutive) solo per due volte alla settimana, vedere c.1 dell'Art.6 del Reg.561/2006. </a:t>
            </a:r>
          </a:p>
          <a:p>
            <a:endParaRPr lang="it-IT" dirty="0"/>
          </a:p>
        </p:txBody>
      </p:sp>
      <p:pic>
        <p:nvPicPr>
          <p:cNvPr id="5" name="Immagine 4">
            <a:extLst>
              <a:ext uri="{FF2B5EF4-FFF2-40B4-BE49-F238E27FC236}">
                <a16:creationId xmlns:a16="http://schemas.microsoft.com/office/drawing/2014/main" id="{BEA541BF-CE75-B54B-A965-6B301265AF52}"/>
              </a:ext>
            </a:extLst>
          </p:cNvPr>
          <p:cNvPicPr>
            <a:picLocks noChangeAspect="1"/>
          </p:cNvPicPr>
          <p:nvPr/>
        </p:nvPicPr>
        <p:blipFill>
          <a:blip r:embed="rId2"/>
          <a:stretch>
            <a:fillRect/>
          </a:stretch>
        </p:blipFill>
        <p:spPr>
          <a:xfrm>
            <a:off x="7850362" y="160971"/>
            <a:ext cx="1984142" cy="1872016"/>
          </a:xfrm>
          <a:prstGeom prst="rect">
            <a:avLst/>
          </a:prstGeom>
        </p:spPr>
      </p:pic>
    </p:spTree>
    <p:extLst>
      <p:ext uri="{BB962C8B-B14F-4D97-AF65-F5344CB8AC3E}">
        <p14:creationId xmlns:p14="http://schemas.microsoft.com/office/powerpoint/2010/main" val="72446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D8313E2-AF32-5248-933B-5F0F53BD0CA0}"/>
              </a:ext>
            </a:extLst>
          </p:cNvPr>
          <p:cNvSpPr>
            <a:spLocks noGrp="1"/>
          </p:cNvSpPr>
          <p:nvPr>
            <p:ph idx="1"/>
          </p:nvPr>
        </p:nvSpPr>
        <p:spPr>
          <a:xfrm>
            <a:off x="540934" y="1798461"/>
            <a:ext cx="10667999" cy="4904180"/>
          </a:xfrm>
        </p:spPr>
        <p:txBody>
          <a:bodyPr>
            <a:normAutofit/>
          </a:bodyPr>
          <a:lstStyle/>
          <a:p>
            <a:pPr marL="0" indent="0">
              <a:buNone/>
            </a:pPr>
            <a:r>
              <a:rPr lang="it-IT" sz="2800" dirty="0"/>
              <a:t>Come da art.12 reg.561/2006 al fine di raggiungere la sede di </a:t>
            </a:r>
            <a:r>
              <a:rPr lang="it-IT" sz="2800" dirty="0" err="1"/>
              <a:t>attivita</a:t>
            </a:r>
            <a:r>
              <a:rPr lang="it-IT" sz="2800" dirty="0"/>
              <a:t>̀ del dato- re di lavoro o il proprio luogo di residenza per effettuare un periodo di riposo (circolare Ministero dell'Interno prot.n°300/A/2353/21/111/2/2 del 16 marzo 2021 - circolare Ministero dell'Interno prot.n°300/STRAD/1/30689.U/2022 del 22 settembre 2022): </a:t>
            </a:r>
          </a:p>
          <a:p>
            <a:r>
              <a:rPr lang="it-IT" sz="2800" dirty="0"/>
              <a:t>settimanale ridotto o regolare, il conducente </a:t>
            </a:r>
            <a:r>
              <a:rPr lang="it-IT" sz="2800" dirty="0" err="1"/>
              <a:t>puo</a:t>
            </a:r>
            <a:r>
              <a:rPr lang="it-IT" sz="2800" dirty="0"/>
              <a:t>̀ superare le ore massime di guida giornaliere e settimanali di 1h, si </a:t>
            </a:r>
            <a:r>
              <a:rPr lang="it-IT" sz="2800" dirty="0" err="1"/>
              <a:t>puo</a:t>
            </a:r>
            <a:r>
              <a:rPr lang="it-IT" sz="2800" dirty="0"/>
              <a:t>̀ slittare l'impegno di 1h e quindi andare alla 16h di impegno e concludere impegno e riposo giornaliero entro 25h invece di 24h, è consentito slittare il solo impegno 1h senza superamento delle ore di guida. </a:t>
            </a:r>
          </a:p>
          <a:p>
            <a:pPr marL="0" indent="0">
              <a:buNone/>
            </a:pPr>
            <a:endParaRPr lang="it-IT" sz="2800" dirty="0"/>
          </a:p>
          <a:p>
            <a:endParaRPr lang="it-IT" dirty="0"/>
          </a:p>
        </p:txBody>
      </p:sp>
      <p:pic>
        <p:nvPicPr>
          <p:cNvPr id="4" name="Immagine 3">
            <a:extLst>
              <a:ext uri="{FF2B5EF4-FFF2-40B4-BE49-F238E27FC236}">
                <a16:creationId xmlns:a16="http://schemas.microsoft.com/office/drawing/2014/main" id="{413C9DBB-F4BC-094C-B159-34D2E5FD610B}"/>
              </a:ext>
            </a:extLst>
          </p:cNvPr>
          <p:cNvPicPr>
            <a:picLocks noChangeAspect="1"/>
          </p:cNvPicPr>
          <p:nvPr/>
        </p:nvPicPr>
        <p:blipFill>
          <a:blip r:embed="rId2"/>
          <a:stretch>
            <a:fillRect/>
          </a:stretch>
        </p:blipFill>
        <p:spPr>
          <a:xfrm>
            <a:off x="9737194" y="98828"/>
            <a:ext cx="1471739" cy="1388569"/>
          </a:xfrm>
          <a:prstGeom prst="rect">
            <a:avLst/>
          </a:prstGeom>
        </p:spPr>
      </p:pic>
      <p:sp>
        <p:nvSpPr>
          <p:cNvPr id="5" name="Titolo 1">
            <a:extLst>
              <a:ext uri="{FF2B5EF4-FFF2-40B4-BE49-F238E27FC236}">
                <a16:creationId xmlns:a16="http://schemas.microsoft.com/office/drawing/2014/main" id="{99BFAF51-EA2A-A941-B083-D60D1E71CA66}"/>
              </a:ext>
            </a:extLst>
          </p:cNvPr>
          <p:cNvSpPr>
            <a:spLocks noGrp="1"/>
          </p:cNvSpPr>
          <p:nvPr>
            <p:ph type="title"/>
          </p:nvPr>
        </p:nvSpPr>
        <p:spPr>
          <a:xfrm>
            <a:off x="685801" y="290945"/>
            <a:ext cx="10131425" cy="1456267"/>
          </a:xfrm>
        </p:spPr>
        <p:txBody>
          <a:bodyPr>
            <a:normAutofit/>
          </a:bodyPr>
          <a:lstStyle/>
          <a:p>
            <a:r>
              <a:rPr lang="it-IT" sz="6600" b="1" dirty="0">
                <a:solidFill>
                  <a:srgbClr val="FFFF00"/>
                </a:solidFill>
                <a:latin typeface="+mn-lt"/>
              </a:rPr>
              <a:t>DEROGA  guida</a:t>
            </a:r>
          </a:p>
        </p:txBody>
      </p:sp>
    </p:spTree>
    <p:extLst>
      <p:ext uri="{BB962C8B-B14F-4D97-AF65-F5344CB8AC3E}">
        <p14:creationId xmlns:p14="http://schemas.microsoft.com/office/powerpoint/2010/main" val="42497081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6B0949B-6D27-424B-9763-E0E845EAE4A4}"/>
              </a:ext>
            </a:extLst>
          </p:cNvPr>
          <p:cNvSpPr>
            <a:spLocks noGrp="1"/>
          </p:cNvSpPr>
          <p:nvPr>
            <p:ph idx="1"/>
          </p:nvPr>
        </p:nvSpPr>
        <p:spPr>
          <a:xfrm>
            <a:off x="577772" y="1605283"/>
            <a:ext cx="10131425" cy="3649133"/>
          </a:xfrm>
        </p:spPr>
        <p:txBody>
          <a:bodyPr/>
          <a:lstStyle/>
          <a:p>
            <a:r>
              <a:rPr lang="it-IT" sz="2800" dirty="0"/>
              <a:t>settimanale regolare (quindi non il riposo ridotto), il conducente </a:t>
            </a:r>
            <a:r>
              <a:rPr lang="it-IT" sz="2800" dirty="0" err="1"/>
              <a:t>puo</a:t>
            </a:r>
            <a:r>
              <a:rPr lang="it-IT" sz="2800" dirty="0"/>
              <a:t>̀ superare al mas- simo di 2h il periodo di guida giornaliero e settimanale, a patto di aver osservato un’interruzione di 30 minuti consecutivi – da fruire alla fine del tempo massimo di guida – subito prima del periodo di guida aggiuntivo è consentito spostare avanti l'impegno di 2h con o senza superamento delle ore di guida e quindi consentito arrivare a 17h di impegno e concludere impegno e riposo entro 26h di orologio invece di 24h. </a:t>
            </a:r>
          </a:p>
          <a:p>
            <a:endParaRPr lang="it-IT" dirty="0"/>
          </a:p>
        </p:txBody>
      </p:sp>
      <p:pic>
        <p:nvPicPr>
          <p:cNvPr id="4" name="Immagine 3">
            <a:extLst>
              <a:ext uri="{FF2B5EF4-FFF2-40B4-BE49-F238E27FC236}">
                <a16:creationId xmlns:a16="http://schemas.microsoft.com/office/drawing/2014/main" id="{83D01E54-C8D8-7E4E-B216-F910EF6D1FFC}"/>
              </a:ext>
            </a:extLst>
          </p:cNvPr>
          <p:cNvPicPr>
            <a:picLocks noChangeAspect="1"/>
          </p:cNvPicPr>
          <p:nvPr/>
        </p:nvPicPr>
        <p:blipFill>
          <a:blip r:embed="rId2"/>
          <a:stretch>
            <a:fillRect/>
          </a:stretch>
        </p:blipFill>
        <p:spPr>
          <a:xfrm>
            <a:off x="9359566" y="4511029"/>
            <a:ext cx="1984142" cy="1872016"/>
          </a:xfrm>
          <a:prstGeom prst="rect">
            <a:avLst/>
          </a:prstGeom>
        </p:spPr>
      </p:pic>
      <p:sp>
        <p:nvSpPr>
          <p:cNvPr id="5" name="Titolo 1">
            <a:extLst>
              <a:ext uri="{FF2B5EF4-FFF2-40B4-BE49-F238E27FC236}">
                <a16:creationId xmlns:a16="http://schemas.microsoft.com/office/drawing/2014/main" id="{D83750C7-49B4-7042-9966-D2AC7659C104}"/>
              </a:ext>
            </a:extLst>
          </p:cNvPr>
          <p:cNvSpPr>
            <a:spLocks noGrp="1"/>
          </p:cNvSpPr>
          <p:nvPr>
            <p:ph type="title"/>
          </p:nvPr>
        </p:nvSpPr>
        <p:spPr>
          <a:xfrm>
            <a:off x="685801" y="290945"/>
            <a:ext cx="10131425" cy="1456267"/>
          </a:xfrm>
        </p:spPr>
        <p:txBody>
          <a:bodyPr>
            <a:normAutofit/>
          </a:bodyPr>
          <a:lstStyle/>
          <a:p>
            <a:r>
              <a:rPr lang="it-IT" sz="6600" b="1" dirty="0">
                <a:solidFill>
                  <a:srgbClr val="FFFF00"/>
                </a:solidFill>
                <a:latin typeface="+mn-lt"/>
              </a:rPr>
              <a:t>DEROGA  guida</a:t>
            </a:r>
          </a:p>
        </p:txBody>
      </p:sp>
    </p:spTree>
    <p:extLst>
      <p:ext uri="{BB962C8B-B14F-4D97-AF65-F5344CB8AC3E}">
        <p14:creationId xmlns:p14="http://schemas.microsoft.com/office/powerpoint/2010/main" val="261277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AD8DA3-9494-1D4B-9E62-F33CE63EDAAE}"/>
              </a:ext>
            </a:extLst>
          </p:cNvPr>
          <p:cNvSpPr>
            <a:spLocks noGrp="1"/>
          </p:cNvSpPr>
          <p:nvPr>
            <p:ph type="title"/>
          </p:nvPr>
        </p:nvSpPr>
        <p:spPr>
          <a:xfrm>
            <a:off x="685801" y="284018"/>
            <a:ext cx="10131425" cy="1456267"/>
          </a:xfrm>
        </p:spPr>
        <p:txBody>
          <a:bodyPr>
            <a:normAutofit/>
          </a:bodyPr>
          <a:lstStyle/>
          <a:p>
            <a:r>
              <a:rPr lang="it-IT" sz="6000" b="1" dirty="0">
                <a:solidFill>
                  <a:srgbClr val="FFFF00"/>
                </a:solidFill>
                <a:latin typeface="+mn-lt"/>
              </a:rPr>
              <a:t>PAUSA</a:t>
            </a:r>
          </a:p>
        </p:txBody>
      </p:sp>
      <p:sp>
        <p:nvSpPr>
          <p:cNvPr id="3" name="Segnaposto contenuto 2">
            <a:extLst>
              <a:ext uri="{FF2B5EF4-FFF2-40B4-BE49-F238E27FC236}">
                <a16:creationId xmlns:a16="http://schemas.microsoft.com/office/drawing/2014/main" id="{AD9E85D6-2333-4C47-A7FC-869CBAB498BF}"/>
              </a:ext>
            </a:extLst>
          </p:cNvPr>
          <p:cNvSpPr>
            <a:spLocks noGrp="1"/>
          </p:cNvSpPr>
          <p:nvPr>
            <p:ph idx="1"/>
          </p:nvPr>
        </p:nvSpPr>
        <p:spPr>
          <a:xfrm>
            <a:off x="685801" y="1851121"/>
            <a:ext cx="10640290" cy="4272588"/>
          </a:xfrm>
        </p:spPr>
        <p:txBody>
          <a:bodyPr>
            <a:normAutofit fontScale="92500" lnSpcReduction="10000"/>
          </a:bodyPr>
          <a:lstStyle/>
          <a:p>
            <a:pPr marL="0" indent="0">
              <a:buNone/>
            </a:pPr>
            <a:r>
              <a:rPr lang="it-IT" sz="4400" dirty="0"/>
              <a:t>Dopo 4h 30’ di guida l’autista è obbligato ad effettuare 45’ di pausa, per pausa si deve intendere attività non lavorativa (Art.7 Reg.561/2006).</a:t>
            </a:r>
            <a:br>
              <a:rPr lang="it-IT" sz="4400" dirty="0"/>
            </a:br>
            <a:r>
              <a:rPr lang="it-IT" sz="4400" dirty="0"/>
              <a:t>E’ consentito fruire della pausa anche in due frazioni, una da 15’ e la seconda da 30’ (l’ordine è tassativo).</a:t>
            </a:r>
          </a:p>
          <a:p>
            <a:endParaRPr lang="it-IT" dirty="0"/>
          </a:p>
        </p:txBody>
      </p:sp>
      <p:pic>
        <p:nvPicPr>
          <p:cNvPr id="4" name="Immagine 3">
            <a:extLst>
              <a:ext uri="{FF2B5EF4-FFF2-40B4-BE49-F238E27FC236}">
                <a16:creationId xmlns:a16="http://schemas.microsoft.com/office/drawing/2014/main" id="{64990059-75B5-9741-980B-07178B486BDD}"/>
              </a:ext>
            </a:extLst>
          </p:cNvPr>
          <p:cNvPicPr>
            <a:picLocks noChangeAspect="1"/>
          </p:cNvPicPr>
          <p:nvPr/>
        </p:nvPicPr>
        <p:blipFill>
          <a:blip r:embed="rId2"/>
          <a:stretch>
            <a:fillRect/>
          </a:stretch>
        </p:blipFill>
        <p:spPr>
          <a:xfrm>
            <a:off x="9928005" y="76143"/>
            <a:ext cx="1881292" cy="1774978"/>
          </a:xfrm>
          <a:prstGeom prst="rect">
            <a:avLst/>
          </a:prstGeom>
        </p:spPr>
      </p:pic>
    </p:spTree>
    <p:extLst>
      <p:ext uri="{BB962C8B-B14F-4D97-AF65-F5344CB8AC3E}">
        <p14:creationId xmlns:p14="http://schemas.microsoft.com/office/powerpoint/2010/main" val="12115035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DF23D9-E5F1-6040-9D18-B415A5194E91}"/>
              </a:ext>
            </a:extLst>
          </p:cNvPr>
          <p:cNvSpPr>
            <a:spLocks noGrp="1"/>
          </p:cNvSpPr>
          <p:nvPr>
            <p:ph type="title"/>
          </p:nvPr>
        </p:nvSpPr>
        <p:spPr/>
        <p:txBody>
          <a:bodyPr>
            <a:noAutofit/>
          </a:bodyPr>
          <a:lstStyle/>
          <a:p>
            <a:r>
              <a:rPr lang="it-IT" sz="5400" b="1" dirty="0">
                <a:solidFill>
                  <a:srgbClr val="FFFF00"/>
                </a:solidFill>
                <a:latin typeface="+mn-lt"/>
              </a:rPr>
              <a:t>GUIDA SETTIMANALE E BISETTIMANALE</a:t>
            </a:r>
          </a:p>
        </p:txBody>
      </p:sp>
      <p:sp>
        <p:nvSpPr>
          <p:cNvPr id="3" name="Segnaposto contenuto 2">
            <a:extLst>
              <a:ext uri="{FF2B5EF4-FFF2-40B4-BE49-F238E27FC236}">
                <a16:creationId xmlns:a16="http://schemas.microsoft.com/office/drawing/2014/main" id="{E84FA86D-D6ED-3F49-8508-E4911355D0B6}"/>
              </a:ext>
            </a:extLst>
          </p:cNvPr>
          <p:cNvSpPr>
            <a:spLocks noGrp="1"/>
          </p:cNvSpPr>
          <p:nvPr>
            <p:ph idx="1"/>
          </p:nvPr>
        </p:nvSpPr>
        <p:spPr>
          <a:xfrm>
            <a:off x="685800" y="2477733"/>
            <a:ext cx="10131425" cy="3649133"/>
          </a:xfrm>
        </p:spPr>
        <p:txBody>
          <a:bodyPr/>
          <a:lstStyle/>
          <a:p>
            <a:pPr marL="0" indent="0">
              <a:buNone/>
            </a:pPr>
            <a:r>
              <a:rPr lang="it-IT" sz="3200" dirty="0"/>
              <a:t>La legge fissa le ore di guida massime settimanali come segue (c.2-c.3 art.6 Reg.561/2006): </a:t>
            </a:r>
          </a:p>
          <a:p>
            <a:r>
              <a:rPr lang="it-IT" sz="3200" dirty="0"/>
              <a:t>massimo 56h a settimana;</a:t>
            </a:r>
          </a:p>
          <a:p>
            <a:r>
              <a:rPr lang="it-IT" sz="3200" dirty="0"/>
              <a:t>90h nelle due settimane consecutive (es. 1°settimana 40h, 2°settimana 50h, 3°settimana 40h). </a:t>
            </a:r>
          </a:p>
          <a:p>
            <a:endParaRPr lang="it-IT" dirty="0"/>
          </a:p>
        </p:txBody>
      </p:sp>
      <p:pic>
        <p:nvPicPr>
          <p:cNvPr id="4" name="Immagine 3">
            <a:extLst>
              <a:ext uri="{FF2B5EF4-FFF2-40B4-BE49-F238E27FC236}">
                <a16:creationId xmlns:a16="http://schemas.microsoft.com/office/drawing/2014/main" id="{DD486978-6944-7B46-94DF-3A7EE58F3396}"/>
              </a:ext>
            </a:extLst>
          </p:cNvPr>
          <p:cNvPicPr>
            <a:picLocks noChangeAspect="1"/>
          </p:cNvPicPr>
          <p:nvPr/>
        </p:nvPicPr>
        <p:blipFill>
          <a:blip r:embed="rId2"/>
          <a:stretch>
            <a:fillRect/>
          </a:stretch>
        </p:blipFill>
        <p:spPr>
          <a:xfrm>
            <a:off x="8906805" y="399784"/>
            <a:ext cx="1984142" cy="1872016"/>
          </a:xfrm>
          <a:prstGeom prst="rect">
            <a:avLst/>
          </a:prstGeom>
        </p:spPr>
      </p:pic>
    </p:spTree>
    <p:extLst>
      <p:ext uri="{BB962C8B-B14F-4D97-AF65-F5344CB8AC3E}">
        <p14:creationId xmlns:p14="http://schemas.microsoft.com/office/powerpoint/2010/main" val="36933617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78B6AC-FA10-2F44-95FB-28C0810C2D5B}"/>
              </a:ext>
            </a:extLst>
          </p:cNvPr>
          <p:cNvSpPr>
            <a:spLocks noGrp="1"/>
          </p:cNvSpPr>
          <p:nvPr>
            <p:ph type="title"/>
          </p:nvPr>
        </p:nvSpPr>
        <p:spPr>
          <a:xfrm>
            <a:off x="685801" y="0"/>
            <a:ext cx="10131425" cy="1456267"/>
          </a:xfrm>
        </p:spPr>
        <p:txBody>
          <a:bodyPr>
            <a:normAutofit/>
          </a:bodyPr>
          <a:lstStyle/>
          <a:p>
            <a:r>
              <a:rPr lang="it-IT" sz="6600" b="1" dirty="0">
                <a:solidFill>
                  <a:srgbClr val="FFFF00"/>
                </a:solidFill>
              </a:rPr>
              <a:t>RIPOSO GIORNALIERO</a:t>
            </a:r>
          </a:p>
        </p:txBody>
      </p:sp>
      <p:sp>
        <p:nvSpPr>
          <p:cNvPr id="3" name="Segnaposto contenuto 2">
            <a:extLst>
              <a:ext uri="{FF2B5EF4-FFF2-40B4-BE49-F238E27FC236}">
                <a16:creationId xmlns:a16="http://schemas.microsoft.com/office/drawing/2014/main" id="{EB3F0931-C8B9-C149-BBAA-8A3E4E05618B}"/>
              </a:ext>
            </a:extLst>
          </p:cNvPr>
          <p:cNvSpPr>
            <a:spLocks noGrp="1"/>
          </p:cNvSpPr>
          <p:nvPr>
            <p:ph idx="1"/>
          </p:nvPr>
        </p:nvSpPr>
        <p:spPr>
          <a:xfrm>
            <a:off x="376015" y="1456267"/>
            <a:ext cx="11143715" cy="4831301"/>
          </a:xfrm>
        </p:spPr>
        <p:txBody>
          <a:bodyPr>
            <a:noAutofit/>
          </a:bodyPr>
          <a:lstStyle/>
          <a:p>
            <a:pPr marL="0" indent="0">
              <a:buNone/>
            </a:pPr>
            <a:r>
              <a:rPr lang="it-IT" sz="3200" dirty="0"/>
              <a:t>Dalla fine del turno di lavoro precedente all’inizio di un nuovo turno il conducente deve fruire di un riposo in una delle modalità di seguito esposte (art.8 del Reg.561/2006):  </a:t>
            </a:r>
          </a:p>
          <a:p>
            <a:r>
              <a:rPr lang="it-IT" sz="3200" dirty="0"/>
              <a:t>riposo regolare intero di durata di almeno 11h; </a:t>
            </a:r>
          </a:p>
          <a:p>
            <a:r>
              <a:rPr lang="it-IT" sz="3200" dirty="0"/>
              <a:t>riposo regolare frazionato, composto da 2 intervalli, il primo di almeno 3h durante la giornata di lavoro ed il secondo di almeno 9h a fine giornata di lavoro, </a:t>
            </a:r>
          </a:p>
          <a:p>
            <a:r>
              <a:rPr lang="it-IT" sz="3200" dirty="0"/>
              <a:t>riposo ridotto, di almeno 9 h, questo tipo di riposo è consentito al massimo per 3 volte tra due riposi settimanali consecutivi.</a:t>
            </a:r>
          </a:p>
        </p:txBody>
      </p:sp>
    </p:spTree>
    <p:extLst>
      <p:ext uri="{BB962C8B-B14F-4D97-AF65-F5344CB8AC3E}">
        <p14:creationId xmlns:p14="http://schemas.microsoft.com/office/powerpoint/2010/main" val="16297371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1F6522-3765-0241-9017-A6E2A70EDC62}"/>
              </a:ext>
            </a:extLst>
          </p:cNvPr>
          <p:cNvSpPr>
            <a:spLocks noGrp="1"/>
          </p:cNvSpPr>
          <p:nvPr>
            <p:ph type="title"/>
          </p:nvPr>
        </p:nvSpPr>
        <p:spPr>
          <a:xfrm>
            <a:off x="591797" y="88307"/>
            <a:ext cx="10131425" cy="1456267"/>
          </a:xfrm>
        </p:spPr>
        <p:txBody>
          <a:bodyPr>
            <a:normAutofit/>
          </a:bodyPr>
          <a:lstStyle/>
          <a:p>
            <a:r>
              <a:rPr lang="it-IT" sz="6000" dirty="0">
                <a:solidFill>
                  <a:srgbClr val="FFFF00"/>
                </a:solidFill>
              </a:rPr>
              <a:t>Deroga per </a:t>
            </a:r>
            <a:r>
              <a:rPr lang="it-IT" sz="6000" dirty="0" err="1">
                <a:solidFill>
                  <a:srgbClr val="FFFF00"/>
                </a:solidFill>
              </a:rPr>
              <a:t>ncc</a:t>
            </a:r>
            <a:endParaRPr lang="it-IT" sz="6000" dirty="0">
              <a:solidFill>
                <a:srgbClr val="FFFF00"/>
              </a:solidFill>
            </a:endParaRPr>
          </a:p>
        </p:txBody>
      </p:sp>
      <p:sp>
        <p:nvSpPr>
          <p:cNvPr id="3" name="Segnaposto contenuto 2">
            <a:extLst>
              <a:ext uri="{FF2B5EF4-FFF2-40B4-BE49-F238E27FC236}">
                <a16:creationId xmlns:a16="http://schemas.microsoft.com/office/drawing/2014/main" id="{A174E9DD-CB17-454C-A4DB-2B3AC73D883D}"/>
              </a:ext>
            </a:extLst>
          </p:cNvPr>
          <p:cNvSpPr>
            <a:spLocks noGrp="1"/>
          </p:cNvSpPr>
          <p:nvPr>
            <p:ph idx="1"/>
          </p:nvPr>
        </p:nvSpPr>
        <p:spPr>
          <a:xfrm>
            <a:off x="487110" y="1435693"/>
            <a:ext cx="11263357" cy="5076202"/>
          </a:xfrm>
        </p:spPr>
        <p:txBody>
          <a:bodyPr>
            <a:noAutofit/>
          </a:bodyPr>
          <a:lstStyle/>
          <a:p>
            <a:pPr marL="0" indent="0">
              <a:buNone/>
            </a:pPr>
            <a:r>
              <a:rPr lang="it-IT" sz="2800" dirty="0"/>
              <a:t>Come previsto dal punto 3) dell'art.1 reg.2024/1258 e dal c.2 bis dell'art.8 del reg.561/2006 i conducenti che effettuano un SINGOLO servizio occasionale passeggeri di durata non inferiore a sei periodi consecutivi di 24 ore (144h) possono effettuare e completare il riposo giornaliero entro 25 ore dalla fine del precedente periodo di riposo giornaliero o settimanale, purché il tempo di guida totale accumulato per quel giorno non abbia superato le 7 ore. Nel rispetto delle stesse condizioni, tale deroga può essere utilizzata due volte in un singolo servizio occasionale di trasporto passeggeri con una durata di almeno 8 periodi consecutivi di 24 ore (192h). Per usufruire della deroga bisogna compilare il foglio di servizio vedere punto 4) dell'art.1 del reg.2024/1258 e quindi c.4 dell'art.16 del reg.561/2006.</a:t>
            </a:r>
          </a:p>
        </p:txBody>
      </p:sp>
    </p:spTree>
    <p:extLst>
      <p:ext uri="{BB962C8B-B14F-4D97-AF65-F5344CB8AC3E}">
        <p14:creationId xmlns:p14="http://schemas.microsoft.com/office/powerpoint/2010/main" val="143170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F317BF-6DAF-774A-97D0-FD0442283A72}"/>
              </a:ext>
            </a:extLst>
          </p:cNvPr>
          <p:cNvSpPr>
            <a:spLocks noGrp="1"/>
          </p:cNvSpPr>
          <p:nvPr>
            <p:ph type="title"/>
          </p:nvPr>
        </p:nvSpPr>
        <p:spPr/>
        <p:txBody>
          <a:bodyPr>
            <a:normAutofit/>
          </a:bodyPr>
          <a:lstStyle/>
          <a:p>
            <a:r>
              <a:rPr lang="it-IT" sz="6600" b="1" dirty="0">
                <a:solidFill>
                  <a:srgbClr val="FFFF00"/>
                </a:solidFill>
              </a:rPr>
              <a:t>RIPOSO SETTIMANALE</a:t>
            </a:r>
          </a:p>
        </p:txBody>
      </p:sp>
      <p:sp>
        <p:nvSpPr>
          <p:cNvPr id="3" name="Segnaposto contenuto 2">
            <a:extLst>
              <a:ext uri="{FF2B5EF4-FFF2-40B4-BE49-F238E27FC236}">
                <a16:creationId xmlns:a16="http://schemas.microsoft.com/office/drawing/2014/main" id="{63B7062F-B41E-C64F-8C2D-B7449FFDA424}"/>
              </a:ext>
            </a:extLst>
          </p:cNvPr>
          <p:cNvSpPr>
            <a:spLocks noGrp="1"/>
          </p:cNvSpPr>
          <p:nvPr>
            <p:ph idx="1"/>
          </p:nvPr>
        </p:nvSpPr>
        <p:spPr>
          <a:xfrm>
            <a:off x="685801" y="2142067"/>
            <a:ext cx="10910842" cy="4318554"/>
          </a:xfrm>
        </p:spPr>
        <p:txBody>
          <a:bodyPr>
            <a:noAutofit/>
          </a:bodyPr>
          <a:lstStyle/>
          <a:p>
            <a:pPr marL="0" indent="0">
              <a:buNone/>
            </a:pPr>
            <a:r>
              <a:rPr lang="it-IT" sz="2800" dirty="0"/>
              <a:t>Al massimo dopo 6 periodi consecutivi di 24 ore ciascuno dal termine di un precedente periodo di riposo settimanale cioè dopo al massimo 144h.</a:t>
            </a:r>
          </a:p>
          <a:p>
            <a:pPr marL="0" indent="0">
              <a:buNone/>
            </a:pPr>
            <a:endParaRPr lang="it-IT" sz="2800" dirty="0"/>
          </a:p>
          <a:p>
            <a:r>
              <a:rPr lang="it-IT" sz="2800" dirty="0"/>
              <a:t>regolare ha durata di almeno 45h consecutive, </a:t>
            </a:r>
          </a:p>
          <a:p>
            <a:r>
              <a:rPr lang="it-IT" sz="2800" dirty="0"/>
              <a:t>ridotto ha durata inferiore a 45 ore ma non inferiore a 24 ore consecutive, </a:t>
            </a:r>
          </a:p>
          <a:p>
            <a:pPr marL="0" indent="0">
              <a:buNone/>
            </a:pPr>
            <a:r>
              <a:rPr lang="it-IT" sz="2800" dirty="0"/>
              <a:t>le ore che mancano al riposo regolare vanno recuperate in blocco unico entro le ore 24:00 della terza domenica che segue.</a:t>
            </a:r>
          </a:p>
        </p:txBody>
      </p:sp>
    </p:spTree>
    <p:extLst>
      <p:ext uri="{BB962C8B-B14F-4D97-AF65-F5344CB8AC3E}">
        <p14:creationId xmlns:p14="http://schemas.microsoft.com/office/powerpoint/2010/main" val="17877206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3B343F-4383-994B-A56A-B2393A485EEA}"/>
              </a:ext>
            </a:extLst>
          </p:cNvPr>
          <p:cNvSpPr>
            <a:spLocks noGrp="1"/>
          </p:cNvSpPr>
          <p:nvPr>
            <p:ph type="title"/>
          </p:nvPr>
        </p:nvSpPr>
        <p:spPr>
          <a:xfrm>
            <a:off x="600343" y="-133884"/>
            <a:ext cx="10131425" cy="1456267"/>
          </a:xfrm>
        </p:spPr>
        <p:txBody>
          <a:bodyPr>
            <a:normAutofit/>
          </a:bodyPr>
          <a:lstStyle/>
          <a:p>
            <a:r>
              <a:rPr lang="it-IT" sz="6000" b="1" dirty="0">
                <a:solidFill>
                  <a:srgbClr val="FFFF00"/>
                </a:solidFill>
              </a:rPr>
              <a:t>DEROGA NCC</a:t>
            </a:r>
          </a:p>
        </p:txBody>
      </p:sp>
      <p:sp>
        <p:nvSpPr>
          <p:cNvPr id="3" name="Segnaposto contenuto 2">
            <a:extLst>
              <a:ext uri="{FF2B5EF4-FFF2-40B4-BE49-F238E27FC236}">
                <a16:creationId xmlns:a16="http://schemas.microsoft.com/office/drawing/2014/main" id="{5037AE18-B228-CD49-90CD-C664D619FE4D}"/>
              </a:ext>
            </a:extLst>
          </p:cNvPr>
          <p:cNvSpPr>
            <a:spLocks noGrp="1"/>
          </p:cNvSpPr>
          <p:nvPr>
            <p:ph idx="1"/>
          </p:nvPr>
        </p:nvSpPr>
        <p:spPr/>
        <p:txBody>
          <a:bodyPr>
            <a:noAutofit/>
          </a:bodyPr>
          <a:lstStyle/>
          <a:p>
            <a:pPr marL="0" indent="0">
              <a:buNone/>
            </a:pPr>
            <a:r>
              <a:rPr lang="it-IT" sz="3600" dirty="0"/>
              <a:t>Nel trasporto internazionale ed ora anche nel trasporto nazionale occasionale  di  persone  (NCC)  come  dal  </a:t>
            </a:r>
            <a:r>
              <a:rPr lang="it-IT" sz="3600" dirty="0" err="1"/>
              <a:t>reg.UE</a:t>
            </a:r>
            <a:r>
              <a:rPr lang="it-IT" sz="3600" dirty="0"/>
              <a:t>  1258/2024  si  può rinviare  il  riposo  settimanale  di  12  giorni  a  condizione  che  si provenga  da  un  riposo  settimanale  regolare,  ci  sia  il  tachigrafo digitale a bordo, non si guidi più di 3h se si è soli tra le 22:00 e le 06:00. Per usufruire di tale deroga il conducente deve compilare il foglio di viaggio. </a:t>
            </a:r>
          </a:p>
        </p:txBody>
      </p:sp>
    </p:spTree>
    <p:extLst>
      <p:ext uri="{BB962C8B-B14F-4D97-AF65-F5344CB8AC3E}">
        <p14:creationId xmlns:p14="http://schemas.microsoft.com/office/powerpoint/2010/main" val="2197324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A422E9-C6A2-9D4D-A707-5ECBD21EA9AA}"/>
              </a:ext>
            </a:extLst>
          </p:cNvPr>
          <p:cNvSpPr>
            <a:spLocks noGrp="1"/>
          </p:cNvSpPr>
          <p:nvPr>
            <p:ph type="title"/>
          </p:nvPr>
        </p:nvSpPr>
        <p:spPr/>
        <p:txBody>
          <a:bodyPr>
            <a:normAutofit/>
          </a:bodyPr>
          <a:lstStyle/>
          <a:p>
            <a:r>
              <a:rPr lang="it-IT" sz="5400" b="1" dirty="0">
                <a:solidFill>
                  <a:srgbClr val="FFFF00"/>
                </a:solidFill>
              </a:rPr>
              <a:t>DEROGA MERCI INTERNAZIONALE</a:t>
            </a:r>
          </a:p>
        </p:txBody>
      </p:sp>
      <p:sp>
        <p:nvSpPr>
          <p:cNvPr id="3" name="Segnaposto contenuto 2">
            <a:extLst>
              <a:ext uri="{FF2B5EF4-FFF2-40B4-BE49-F238E27FC236}">
                <a16:creationId xmlns:a16="http://schemas.microsoft.com/office/drawing/2014/main" id="{BA103E83-387C-B64E-BE28-5AC3994320DC}"/>
              </a:ext>
            </a:extLst>
          </p:cNvPr>
          <p:cNvSpPr>
            <a:spLocks noGrp="1"/>
          </p:cNvSpPr>
          <p:nvPr>
            <p:ph idx="1"/>
          </p:nvPr>
        </p:nvSpPr>
        <p:spPr/>
        <p:txBody>
          <a:bodyPr>
            <a:normAutofit/>
          </a:bodyPr>
          <a:lstStyle/>
          <a:p>
            <a:pPr marL="0" indent="0">
              <a:buNone/>
            </a:pPr>
            <a:r>
              <a:rPr lang="it-IT" sz="2800" dirty="0"/>
              <a:t>Nel trasporto internazionale di merci si possono effettuare due riposi settimanali ridotti consecutivi al di fuori dello stato in cui si trova l’impresa o la residenza del conducente, ovviamente le ore mancanti devono essere recuperate. Dopo il secondo riposo settimanale ridotto il conducente deve rientrare presso la sede dell’azienda o la propria residenza ed inoltre, nell’arco di 4 settimane consecutive, il conducente deve comunque avere effettuato quattro riposi settimanali, di cui almeno 2 regolari.</a:t>
            </a:r>
          </a:p>
        </p:txBody>
      </p:sp>
    </p:spTree>
    <p:extLst>
      <p:ext uri="{BB962C8B-B14F-4D97-AF65-F5344CB8AC3E}">
        <p14:creationId xmlns:p14="http://schemas.microsoft.com/office/powerpoint/2010/main" val="7424685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0EADEB-956D-5E42-9859-9E33A09DC9D3}"/>
              </a:ext>
            </a:extLst>
          </p:cNvPr>
          <p:cNvSpPr>
            <a:spLocks noGrp="1"/>
          </p:cNvSpPr>
          <p:nvPr>
            <p:ph type="title"/>
          </p:nvPr>
        </p:nvSpPr>
        <p:spPr/>
        <p:txBody>
          <a:bodyPr>
            <a:normAutofit/>
          </a:bodyPr>
          <a:lstStyle/>
          <a:p>
            <a:r>
              <a:rPr lang="it-IT" sz="6000" b="1" dirty="0">
                <a:solidFill>
                  <a:srgbClr val="FFFF00"/>
                </a:solidFill>
              </a:rPr>
              <a:t>MULTIPRESENZA</a:t>
            </a:r>
          </a:p>
        </p:txBody>
      </p:sp>
      <p:pic>
        <p:nvPicPr>
          <p:cNvPr id="5" name="Segnaposto contenuto 4">
            <a:extLst>
              <a:ext uri="{FF2B5EF4-FFF2-40B4-BE49-F238E27FC236}">
                <a16:creationId xmlns:a16="http://schemas.microsoft.com/office/drawing/2014/main" id="{5A6513BE-11C1-FB42-97D4-771FF2E56F9A}"/>
              </a:ext>
            </a:extLst>
          </p:cNvPr>
          <p:cNvPicPr>
            <a:picLocks noGrp="1" noChangeAspect="1"/>
          </p:cNvPicPr>
          <p:nvPr>
            <p:ph idx="1"/>
          </p:nvPr>
        </p:nvPicPr>
        <p:blipFill>
          <a:blip r:embed="rId2"/>
          <a:stretch>
            <a:fillRect/>
          </a:stretch>
        </p:blipFill>
        <p:spPr>
          <a:xfrm>
            <a:off x="830056" y="1748431"/>
            <a:ext cx="7963358" cy="4609639"/>
          </a:xfrm>
        </p:spPr>
      </p:pic>
    </p:spTree>
    <p:extLst>
      <p:ext uri="{BB962C8B-B14F-4D97-AF65-F5344CB8AC3E}">
        <p14:creationId xmlns:p14="http://schemas.microsoft.com/office/powerpoint/2010/main" val="41841859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2CFE95-54F5-FA46-8AE4-D455CA7770DE}"/>
              </a:ext>
            </a:extLst>
          </p:cNvPr>
          <p:cNvSpPr>
            <a:spLocks noGrp="1"/>
          </p:cNvSpPr>
          <p:nvPr>
            <p:ph type="title"/>
          </p:nvPr>
        </p:nvSpPr>
        <p:spPr>
          <a:xfrm>
            <a:off x="685801" y="233585"/>
            <a:ext cx="10131425" cy="1456267"/>
          </a:xfrm>
        </p:spPr>
        <p:txBody>
          <a:bodyPr>
            <a:normAutofit/>
          </a:bodyPr>
          <a:lstStyle/>
          <a:p>
            <a:r>
              <a:rPr lang="it-IT" sz="6000" b="1" dirty="0">
                <a:solidFill>
                  <a:srgbClr val="FFFF00"/>
                </a:solidFill>
              </a:rPr>
              <a:t>PAUSA  DOPO 6 ORE </a:t>
            </a:r>
          </a:p>
        </p:txBody>
      </p:sp>
      <p:sp>
        <p:nvSpPr>
          <p:cNvPr id="3" name="Segnaposto contenuto 2">
            <a:extLst>
              <a:ext uri="{FF2B5EF4-FFF2-40B4-BE49-F238E27FC236}">
                <a16:creationId xmlns:a16="http://schemas.microsoft.com/office/drawing/2014/main" id="{2E8699B0-D2A0-954F-8FC9-B36BD152B203}"/>
              </a:ext>
            </a:extLst>
          </p:cNvPr>
          <p:cNvSpPr>
            <a:spLocks noGrp="1"/>
          </p:cNvSpPr>
          <p:nvPr>
            <p:ph idx="1"/>
          </p:nvPr>
        </p:nvSpPr>
        <p:spPr/>
        <p:txBody>
          <a:bodyPr>
            <a:noAutofit/>
          </a:bodyPr>
          <a:lstStyle/>
          <a:p>
            <a:pPr marL="0" indent="0">
              <a:buNone/>
            </a:pPr>
            <a:r>
              <a:rPr lang="it-IT" sz="5400" dirty="0"/>
              <a:t>Le persone che effettuano operazioni mobili di autotrasporto, non possono lavorare in nessun caso per più di sei ore consecutive senza un riposo intermedio.</a:t>
            </a:r>
          </a:p>
        </p:txBody>
      </p:sp>
    </p:spTree>
    <p:extLst>
      <p:ext uri="{BB962C8B-B14F-4D97-AF65-F5344CB8AC3E}">
        <p14:creationId xmlns:p14="http://schemas.microsoft.com/office/powerpoint/2010/main" val="22411059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7E4184-1725-E340-BC83-60977034A6B7}"/>
              </a:ext>
            </a:extLst>
          </p:cNvPr>
          <p:cNvSpPr>
            <a:spLocks noGrp="1"/>
          </p:cNvSpPr>
          <p:nvPr>
            <p:ph type="title"/>
          </p:nvPr>
        </p:nvSpPr>
        <p:spPr>
          <a:xfrm>
            <a:off x="685800" y="96852"/>
            <a:ext cx="10131425" cy="1456267"/>
          </a:xfrm>
        </p:spPr>
        <p:txBody>
          <a:bodyPr>
            <a:normAutofit/>
          </a:bodyPr>
          <a:lstStyle/>
          <a:p>
            <a:r>
              <a:rPr lang="it-IT" sz="6600" b="1" dirty="0">
                <a:solidFill>
                  <a:srgbClr val="FFFF00"/>
                </a:solidFill>
              </a:rPr>
              <a:t>NOTTURNA</a:t>
            </a:r>
          </a:p>
        </p:txBody>
      </p:sp>
      <p:sp>
        <p:nvSpPr>
          <p:cNvPr id="3" name="Segnaposto contenuto 2">
            <a:extLst>
              <a:ext uri="{FF2B5EF4-FFF2-40B4-BE49-F238E27FC236}">
                <a16:creationId xmlns:a16="http://schemas.microsoft.com/office/drawing/2014/main" id="{3946F474-ED06-D646-AB75-3524409C21A3}"/>
              </a:ext>
            </a:extLst>
          </p:cNvPr>
          <p:cNvSpPr>
            <a:spLocks noGrp="1"/>
          </p:cNvSpPr>
          <p:nvPr>
            <p:ph idx="1"/>
          </p:nvPr>
        </p:nvSpPr>
        <p:spPr/>
        <p:txBody>
          <a:bodyPr>
            <a:noAutofit/>
          </a:bodyPr>
          <a:lstStyle/>
          <a:p>
            <a:pPr marL="0" indent="0">
              <a:buNone/>
            </a:pPr>
            <a:r>
              <a:rPr lang="it-IT" sz="4800" dirty="0"/>
              <a:t>Per lavoro notturno si deve intendere un periodo di lavoro continuato (senza interruzioni) di almeno 4h tra le ore 00:00 e le ore 7:00. Non si possono superare  le  10h  di  lavoro  notturno  ogni  24h  di  orologio  calcolate  all’inizio del turno. </a:t>
            </a:r>
          </a:p>
        </p:txBody>
      </p:sp>
    </p:spTree>
    <p:extLst>
      <p:ext uri="{BB962C8B-B14F-4D97-AF65-F5344CB8AC3E}">
        <p14:creationId xmlns:p14="http://schemas.microsoft.com/office/powerpoint/2010/main" val="38478190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magine 6" descr="STRADA DEFORMAT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23226" y="2618582"/>
            <a:ext cx="3436136" cy="34361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ttangolo 4"/>
          <p:cNvSpPr/>
          <p:nvPr/>
        </p:nvSpPr>
        <p:spPr>
          <a:xfrm>
            <a:off x="1113005" y="20198"/>
            <a:ext cx="9439957" cy="1323439"/>
          </a:xfrm>
          <a:prstGeom prst="rect">
            <a:avLst/>
          </a:prstGeom>
          <a:noFill/>
        </p:spPr>
        <p:txBody>
          <a:bodyPr wrap="none">
            <a:spAutoFit/>
          </a:bodyPr>
          <a:lstStyle/>
          <a:p>
            <a:pPr algn="ctr">
              <a:defRPr/>
            </a:pPr>
            <a:r>
              <a:rPr lang="it-IT"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4100" name="CasellaDiTesto 5"/>
          <p:cNvSpPr txBox="1">
            <a:spLocks noChangeArrowheads="1"/>
          </p:cNvSpPr>
          <p:nvPr/>
        </p:nvSpPr>
        <p:spPr bwMode="auto">
          <a:xfrm>
            <a:off x="685799" y="1227240"/>
            <a:ext cx="6778487"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4400" b="1" dirty="0">
                <a:solidFill>
                  <a:srgbClr val="FF0000"/>
                </a:solidFill>
              </a:rPr>
              <a:t>STRADA DEFORMATA</a:t>
            </a:r>
          </a:p>
        </p:txBody>
      </p:sp>
      <p:sp>
        <p:nvSpPr>
          <p:cNvPr id="4102" name="CasellaDiTesto 8"/>
          <p:cNvSpPr txBox="1">
            <a:spLocks noChangeArrowheads="1"/>
          </p:cNvSpPr>
          <p:nvPr/>
        </p:nvSpPr>
        <p:spPr bwMode="auto">
          <a:xfrm>
            <a:off x="606287" y="1996681"/>
            <a:ext cx="6194425" cy="1385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PRESEGNALA UNA TRATTO DI STRADA O DI CARREGGIATA IN </a:t>
            </a:r>
            <a:r>
              <a:rPr lang="it-IT" altLang="it-IT" sz="2800" b="1" dirty="0"/>
              <a:t>CATTIVO STATO </a:t>
            </a:r>
            <a:r>
              <a:rPr lang="it-IT" altLang="it-IT" sz="2800" dirty="0"/>
              <a:t>O </a:t>
            </a:r>
            <a:r>
              <a:rPr lang="it-IT" altLang="it-IT" sz="2800" b="1" dirty="0"/>
              <a:t>CON PAVIMENTAZIONE IRREGOLARE</a:t>
            </a:r>
          </a:p>
        </p:txBody>
      </p:sp>
      <p:pic>
        <p:nvPicPr>
          <p:cNvPr id="3" name="Immagine 2">
            <a:extLst>
              <a:ext uri="{FF2B5EF4-FFF2-40B4-BE49-F238E27FC236}">
                <a16:creationId xmlns:a16="http://schemas.microsoft.com/office/drawing/2014/main" id="{BAC451E8-0CF2-9042-92E6-DEA9373528D7}"/>
              </a:ext>
            </a:extLst>
          </p:cNvPr>
          <p:cNvPicPr>
            <a:picLocks noChangeAspect="1"/>
          </p:cNvPicPr>
          <p:nvPr/>
        </p:nvPicPr>
        <p:blipFill>
          <a:blip r:embed="rId3"/>
          <a:stretch>
            <a:fillRect/>
          </a:stretch>
        </p:blipFill>
        <p:spPr>
          <a:xfrm>
            <a:off x="822597" y="3717234"/>
            <a:ext cx="4943160" cy="2837070"/>
          </a:xfrm>
          <a:prstGeom prst="rect">
            <a:avLst/>
          </a:prstGeom>
        </p:spPr>
      </p:pic>
    </p:spTree>
    <p:extLst>
      <p:ext uri="{BB962C8B-B14F-4D97-AF65-F5344CB8AC3E}">
        <p14:creationId xmlns:p14="http://schemas.microsoft.com/office/powerpoint/2010/main" val="7243106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6" descr="Figura-II-2-dosso.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0705" y="1746562"/>
            <a:ext cx="4453895" cy="38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tangolo 3"/>
          <p:cNvSpPr/>
          <p:nvPr/>
        </p:nvSpPr>
        <p:spPr>
          <a:xfrm>
            <a:off x="-261788" y="185943"/>
            <a:ext cx="8321509"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5124" name="CasellaDiTesto 4"/>
          <p:cNvSpPr txBox="1">
            <a:spLocks noChangeArrowheads="1"/>
          </p:cNvSpPr>
          <p:nvPr/>
        </p:nvSpPr>
        <p:spPr bwMode="auto">
          <a:xfrm>
            <a:off x="3898967" y="997136"/>
            <a:ext cx="326714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800" b="1" dirty="0">
                <a:solidFill>
                  <a:srgbClr val="FF0000"/>
                </a:solidFill>
              </a:rPr>
              <a:t>DOSSO</a:t>
            </a:r>
          </a:p>
        </p:txBody>
      </p:sp>
      <p:sp>
        <p:nvSpPr>
          <p:cNvPr id="5125" name="CasellaDiTesto 5"/>
          <p:cNvSpPr txBox="1">
            <a:spLocks noChangeArrowheads="1"/>
          </p:cNvSpPr>
          <p:nvPr/>
        </p:nvSpPr>
        <p:spPr bwMode="auto">
          <a:xfrm>
            <a:off x="786487" y="3608457"/>
            <a:ext cx="5614313"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PRESEGNALA UN TRATTO DI STRADA PERICOLOSO PER LA </a:t>
            </a:r>
            <a:r>
              <a:rPr lang="it-IT" altLang="it-IT" sz="2800" b="1" dirty="0"/>
              <a:t>LIMITATA VISIBILITÀ. </a:t>
            </a:r>
          </a:p>
          <a:p>
            <a:pPr eaLnBrk="1" hangingPunct="1">
              <a:spcBef>
                <a:spcPct val="0"/>
              </a:spcBef>
              <a:buFontTx/>
              <a:buNone/>
            </a:pPr>
            <a:r>
              <a:rPr lang="it-IT" altLang="it-IT" sz="2800" dirty="0"/>
              <a:t>È UNA VARIAZIONE DI PENDENZA DELLA STRADA (UNA SALITA SEGUITA DA UNA DISCESA)</a:t>
            </a:r>
          </a:p>
        </p:txBody>
      </p:sp>
    </p:spTree>
    <p:extLst>
      <p:ext uri="{BB962C8B-B14F-4D97-AF65-F5344CB8AC3E}">
        <p14:creationId xmlns:p14="http://schemas.microsoft.com/office/powerpoint/2010/main" val="16356964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95869" y="199651"/>
            <a:ext cx="7124066" cy="1015663"/>
          </a:xfrm>
          <a:prstGeom prst="rect">
            <a:avLst/>
          </a:prstGeom>
          <a:noFill/>
        </p:spPr>
        <p:txBody>
          <a:bodyPr wrap="none">
            <a:spAutoFit/>
          </a:bodyPr>
          <a:lstStyle/>
          <a:p>
            <a:pPr algn="ctr">
              <a:defRPr/>
            </a:pPr>
            <a:r>
              <a:rPr lang="it-IT"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6147" name="CasellaDiTesto 4"/>
          <p:cNvSpPr txBox="1">
            <a:spLocks noChangeArrowheads="1"/>
          </p:cNvSpPr>
          <p:nvPr/>
        </p:nvSpPr>
        <p:spPr bwMode="auto">
          <a:xfrm>
            <a:off x="2681286" y="1204340"/>
            <a:ext cx="385286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4800" b="1" dirty="0"/>
              <a:t>CUNETTA</a:t>
            </a:r>
          </a:p>
        </p:txBody>
      </p:sp>
      <p:sp>
        <p:nvSpPr>
          <p:cNvPr id="6148" name="CasellaDiTesto 5"/>
          <p:cNvSpPr txBox="1">
            <a:spLocks noChangeArrowheads="1"/>
          </p:cNvSpPr>
          <p:nvPr/>
        </p:nvSpPr>
        <p:spPr bwMode="auto">
          <a:xfrm>
            <a:off x="464930" y="2325412"/>
            <a:ext cx="5354362"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4000" dirty="0"/>
              <a:t>PRESEGNALA UNA CUNETTA. SI TROVA QUINDI PRIMA DI UN TRATTO IN DISCESA SEGUITO DA UNO IN SALITA</a:t>
            </a:r>
          </a:p>
        </p:txBody>
      </p:sp>
      <p:pic>
        <p:nvPicPr>
          <p:cNvPr id="6149" name="Immagin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19292" y="1611551"/>
            <a:ext cx="4586978" cy="4049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9026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971112" y="85507"/>
            <a:ext cx="7127271"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effectLst>
                  <a:reflection blurRad="12700" stA="28000" endPos="45000" dist="1000" dir="5400000" sy="-100000" algn="bl" rotWithShape="0"/>
                </a:effectLst>
              </a:rPr>
              <a:t>SEGNALI DI PERICOLO</a:t>
            </a:r>
          </a:p>
        </p:txBody>
      </p:sp>
      <p:sp>
        <p:nvSpPr>
          <p:cNvPr id="7171" name="CasellaDiTesto 4"/>
          <p:cNvSpPr txBox="1">
            <a:spLocks noChangeArrowheads="1"/>
          </p:cNvSpPr>
          <p:nvPr/>
        </p:nvSpPr>
        <p:spPr bwMode="auto">
          <a:xfrm>
            <a:off x="1463788" y="1132450"/>
            <a:ext cx="671073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3600" b="1" dirty="0"/>
              <a:t>CURVA PERICOLOSA</a:t>
            </a:r>
          </a:p>
        </p:txBody>
      </p:sp>
      <p:sp>
        <p:nvSpPr>
          <p:cNvPr id="7172" name="CasellaDiTesto 5"/>
          <p:cNvSpPr txBox="1">
            <a:spLocks noChangeArrowheads="1"/>
          </p:cNvSpPr>
          <p:nvPr/>
        </p:nvSpPr>
        <p:spPr bwMode="auto">
          <a:xfrm>
            <a:off x="819397" y="1820863"/>
            <a:ext cx="5709991"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PRESEGNALANO UN TRATTO DI STRADA </a:t>
            </a:r>
          </a:p>
          <a:p>
            <a:pPr eaLnBrk="1" hangingPunct="1">
              <a:spcBef>
                <a:spcPct val="0"/>
              </a:spcBef>
              <a:buFontTx/>
              <a:buNone/>
            </a:pPr>
            <a:r>
              <a:rPr lang="it-IT" altLang="it-IT" sz="1800" b="1" dirty="0"/>
              <a:t>NON RETTILINEO</a:t>
            </a:r>
            <a:r>
              <a:rPr lang="it-IT" altLang="it-IT" sz="1800" dirty="0"/>
              <a:t> PERICOLOSO PER LA LIMITATA VISIBILITÀ O PER CARATTERISTICHE DEL TRACCIATO (CURVA STRETTA).</a:t>
            </a:r>
          </a:p>
        </p:txBody>
      </p:sp>
      <p:sp>
        <p:nvSpPr>
          <p:cNvPr id="7173" name="CasellaDiTesto 6"/>
          <p:cNvSpPr txBox="1">
            <a:spLocks noChangeArrowheads="1"/>
          </p:cNvSpPr>
          <p:nvPr/>
        </p:nvSpPr>
        <p:spPr bwMode="auto">
          <a:xfrm>
            <a:off x="8174522" y="5508410"/>
            <a:ext cx="1792287"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DESTRA</a:t>
            </a:r>
          </a:p>
        </p:txBody>
      </p:sp>
      <p:sp>
        <p:nvSpPr>
          <p:cNvPr id="7174" name="CasellaDiTesto 7"/>
          <p:cNvSpPr txBox="1">
            <a:spLocks noChangeArrowheads="1"/>
          </p:cNvSpPr>
          <p:nvPr/>
        </p:nvSpPr>
        <p:spPr bwMode="auto">
          <a:xfrm>
            <a:off x="858274" y="5681352"/>
            <a:ext cx="22256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SINISTRA</a:t>
            </a:r>
          </a:p>
        </p:txBody>
      </p:sp>
      <p:pic>
        <p:nvPicPr>
          <p:cNvPr id="7175" name="Immagin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3831" y="2937219"/>
            <a:ext cx="4189136" cy="36952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6" name="Immagine 9" descr="img004.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52552" y="1778781"/>
            <a:ext cx="3725863" cy="37258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8812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magine 6" descr="s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779" y="2368334"/>
            <a:ext cx="35560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tangolo 3"/>
          <p:cNvSpPr/>
          <p:nvPr/>
        </p:nvSpPr>
        <p:spPr>
          <a:xfrm>
            <a:off x="2762215" y="189712"/>
            <a:ext cx="7127271"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effectLst>
                  <a:reflection blurRad="12700" stA="28000" endPos="45000" dist="1000" dir="5400000" sy="-100000" algn="bl" rotWithShape="0"/>
                </a:effectLst>
              </a:rPr>
              <a:t>SEGNALI DI PERICOLO</a:t>
            </a:r>
          </a:p>
        </p:txBody>
      </p:sp>
      <p:sp>
        <p:nvSpPr>
          <p:cNvPr id="8196" name="CasellaDiTesto 4"/>
          <p:cNvSpPr txBox="1">
            <a:spLocks noChangeArrowheads="1"/>
          </p:cNvSpPr>
          <p:nvPr/>
        </p:nvSpPr>
        <p:spPr bwMode="auto">
          <a:xfrm>
            <a:off x="4505326" y="1113042"/>
            <a:ext cx="249555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800" b="1" dirty="0">
                <a:solidFill>
                  <a:srgbClr val="FF0000"/>
                </a:solidFill>
              </a:rPr>
              <a:t>DOPPIA CURVA</a:t>
            </a:r>
          </a:p>
        </p:txBody>
      </p:sp>
      <p:sp>
        <p:nvSpPr>
          <p:cNvPr id="8197" name="CasellaDiTesto 5"/>
          <p:cNvSpPr txBox="1">
            <a:spLocks noChangeArrowheads="1"/>
          </p:cNvSpPr>
          <p:nvPr/>
        </p:nvSpPr>
        <p:spPr bwMode="auto">
          <a:xfrm>
            <a:off x="3198813" y="1713315"/>
            <a:ext cx="51085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PRESEGNALA UNA DOPPIA CURVA O UNA SERIE DI CURVE PERICOLOSE IN SUCCESSIONE.</a:t>
            </a:r>
          </a:p>
        </p:txBody>
      </p:sp>
      <p:pic>
        <p:nvPicPr>
          <p:cNvPr id="3" name="Immagine 2">
            <a:extLst>
              <a:ext uri="{FF2B5EF4-FFF2-40B4-BE49-F238E27FC236}">
                <a16:creationId xmlns:a16="http://schemas.microsoft.com/office/drawing/2014/main" id="{3FA14944-EB51-9D4A-8C7B-029C395D27DE}"/>
              </a:ext>
            </a:extLst>
          </p:cNvPr>
          <p:cNvPicPr>
            <a:picLocks noChangeAspect="1"/>
          </p:cNvPicPr>
          <p:nvPr/>
        </p:nvPicPr>
        <p:blipFill>
          <a:blip r:embed="rId3"/>
          <a:stretch>
            <a:fillRect/>
          </a:stretch>
        </p:blipFill>
        <p:spPr>
          <a:xfrm>
            <a:off x="5248136" y="2560246"/>
            <a:ext cx="5978239" cy="3264083"/>
          </a:xfrm>
          <a:prstGeom prst="rect">
            <a:avLst/>
          </a:prstGeom>
        </p:spPr>
      </p:pic>
    </p:spTree>
    <p:extLst>
      <p:ext uri="{BB962C8B-B14F-4D97-AF65-F5344CB8AC3E}">
        <p14:creationId xmlns:p14="http://schemas.microsoft.com/office/powerpoint/2010/main" val="42811070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magine 6" descr="s8.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96361" y="1102139"/>
            <a:ext cx="2449513" cy="2449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tangolo 3"/>
          <p:cNvSpPr/>
          <p:nvPr/>
        </p:nvSpPr>
        <p:spPr>
          <a:xfrm>
            <a:off x="1226488" y="56910"/>
            <a:ext cx="6426759"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9220" name="CasellaDiTesto 4"/>
          <p:cNvSpPr txBox="1">
            <a:spLocks noChangeArrowheads="1"/>
          </p:cNvSpPr>
          <p:nvPr/>
        </p:nvSpPr>
        <p:spPr bwMode="auto">
          <a:xfrm>
            <a:off x="3944938" y="1087892"/>
            <a:ext cx="324167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t>PASSAGGIO A LIVELLO CON BARRIERE O SEMIBARRIERE</a:t>
            </a:r>
          </a:p>
        </p:txBody>
      </p:sp>
      <p:sp>
        <p:nvSpPr>
          <p:cNvPr id="9221" name="CasellaDiTesto 5"/>
          <p:cNvSpPr txBox="1">
            <a:spLocks noChangeArrowheads="1"/>
          </p:cNvSpPr>
          <p:nvPr/>
        </p:nvSpPr>
        <p:spPr bwMode="auto">
          <a:xfrm>
            <a:off x="3243263" y="1795917"/>
            <a:ext cx="394335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PRESEGNALA UN ATTRAVERSAMENTO FERROVIARIO MUNITO DI BARRIERE O SEMIBARRIERE E CON UN NUMERO QUALSIASI DI BINARI</a:t>
            </a:r>
          </a:p>
        </p:txBody>
      </p:sp>
      <p:sp>
        <p:nvSpPr>
          <p:cNvPr id="9222" name="CasellaDiTesto 7"/>
          <p:cNvSpPr txBox="1">
            <a:spLocks noChangeArrowheads="1"/>
          </p:cNvSpPr>
          <p:nvPr/>
        </p:nvSpPr>
        <p:spPr bwMode="auto">
          <a:xfrm>
            <a:off x="466354" y="3133881"/>
            <a:ext cx="3973513" cy="677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VIENE INTEGRATO CON DEI </a:t>
            </a:r>
          </a:p>
          <a:p>
            <a:pPr algn="ctr" eaLnBrk="1" hangingPunct="1">
              <a:spcBef>
                <a:spcPct val="0"/>
              </a:spcBef>
              <a:buFontTx/>
              <a:buNone/>
            </a:pPr>
            <a:r>
              <a:rPr lang="it-IT" altLang="it-IT" sz="2000" b="1" dirty="0"/>
              <a:t>PANNELLI DISTANZIOMETRICI</a:t>
            </a:r>
          </a:p>
        </p:txBody>
      </p:sp>
      <p:sp>
        <p:nvSpPr>
          <p:cNvPr id="9223" name="CasellaDiTesto 8"/>
          <p:cNvSpPr txBox="1">
            <a:spLocks noChangeArrowheads="1"/>
          </p:cNvSpPr>
          <p:nvPr/>
        </p:nvSpPr>
        <p:spPr bwMode="auto">
          <a:xfrm>
            <a:off x="763290" y="4303712"/>
            <a:ext cx="3749675" cy="175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SERVONO AD INDICARE IL </a:t>
            </a:r>
            <a:r>
              <a:rPr lang="it-IT" altLang="it-IT" sz="1800" b="1" dirty="0"/>
              <a:t>PROGRESSIVO AVVICINARSI AL PASSAGGIO A LIVELLO</a:t>
            </a:r>
            <a:r>
              <a:rPr lang="it-IT" altLang="it-IT" sz="1800" dirty="0"/>
              <a:t>. SONO POSTI RISPETTIVAMENTE A </a:t>
            </a:r>
            <a:r>
              <a:rPr lang="it-IT" altLang="it-IT" sz="1800" b="1" dirty="0"/>
              <a:t>150, 100, 50 METRI </a:t>
            </a:r>
            <a:r>
              <a:rPr lang="it-IT" altLang="it-IT" sz="1800" dirty="0"/>
              <a:t>DALL’ATTRAVERSAMENTO FERROVIARIO</a:t>
            </a:r>
          </a:p>
        </p:txBody>
      </p:sp>
      <p:pic>
        <p:nvPicPr>
          <p:cNvPr id="9224" name="Immagine 9" descr="s13.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1121" y="3273276"/>
            <a:ext cx="3102126" cy="31021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5013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magine 9" descr="12_-_Croce_di_Sant_Andrea_installata_verticalment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27161" y="3636284"/>
            <a:ext cx="2311390" cy="2322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43" name="Immagine 8" descr="s1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62650" y="4884285"/>
            <a:ext cx="1603168" cy="1076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tangolo 3"/>
          <p:cNvSpPr/>
          <p:nvPr/>
        </p:nvSpPr>
        <p:spPr>
          <a:xfrm>
            <a:off x="1660574" y="51850"/>
            <a:ext cx="7124066" cy="1015663"/>
          </a:xfrm>
          <a:prstGeom prst="rect">
            <a:avLst/>
          </a:prstGeom>
          <a:noFill/>
        </p:spPr>
        <p:txBody>
          <a:bodyPr wrap="none">
            <a:spAutoFit/>
          </a:bodyPr>
          <a:lstStyle/>
          <a:p>
            <a:pPr algn="ctr">
              <a:defRPr/>
            </a:pPr>
            <a:r>
              <a:rPr lang="it-IT" sz="60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10245" name="CasellaDiTesto 4"/>
          <p:cNvSpPr txBox="1">
            <a:spLocks noChangeArrowheads="1"/>
          </p:cNvSpPr>
          <p:nvPr/>
        </p:nvSpPr>
        <p:spPr bwMode="auto">
          <a:xfrm>
            <a:off x="1808164" y="1344613"/>
            <a:ext cx="3197225"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PASSAGGIO A LIVELLO SENZA BARRIERE</a:t>
            </a:r>
          </a:p>
        </p:txBody>
      </p:sp>
      <p:sp>
        <p:nvSpPr>
          <p:cNvPr id="10246" name="CasellaDiTesto 5"/>
          <p:cNvSpPr txBox="1">
            <a:spLocks noChangeArrowheads="1"/>
          </p:cNvSpPr>
          <p:nvPr/>
        </p:nvSpPr>
        <p:spPr bwMode="auto">
          <a:xfrm>
            <a:off x="2017713" y="2190751"/>
            <a:ext cx="3898900" cy="1477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PRESEGNALA UN ATTRAVERSAMENTO FERROVIARIO A LIVELLO </a:t>
            </a:r>
            <a:r>
              <a:rPr lang="it-IT" altLang="it-IT" sz="1800" b="1"/>
              <a:t>SENZA BARRIERE;</a:t>
            </a:r>
            <a:r>
              <a:rPr lang="it-IT" altLang="it-IT" sz="1800"/>
              <a:t> ANCHE QUESTO VIENE ACCOMPAGNATO DAI PANNELLI DISTANZIOMETRICI.</a:t>
            </a:r>
          </a:p>
        </p:txBody>
      </p:sp>
      <p:pic>
        <p:nvPicPr>
          <p:cNvPr id="10247" name="Immagine 6" descr="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48388" y="1344613"/>
            <a:ext cx="2487612" cy="2165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8" name="CasellaDiTesto 7"/>
          <p:cNvSpPr txBox="1">
            <a:spLocks noChangeArrowheads="1"/>
          </p:cNvSpPr>
          <p:nvPr/>
        </p:nvSpPr>
        <p:spPr bwMode="auto">
          <a:xfrm>
            <a:off x="3870326" y="3636284"/>
            <a:ext cx="6797675" cy="1293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 PROSSIMITÀ DELL’ATTRAVERSAMENTO FERROVIARIO </a:t>
            </a:r>
          </a:p>
          <a:p>
            <a:pPr eaLnBrk="1" hangingPunct="1">
              <a:spcBef>
                <a:spcPct val="0"/>
              </a:spcBef>
              <a:buFontTx/>
              <a:buNone/>
            </a:pPr>
            <a:r>
              <a:rPr lang="it-IT" altLang="it-IT" sz="1800" dirty="0"/>
              <a:t>E NELLE IMMEDIATE VICINANZE DEI BINARI È POSTO IL SEGNALE </a:t>
            </a:r>
          </a:p>
          <a:p>
            <a:pPr eaLnBrk="1" hangingPunct="1">
              <a:spcBef>
                <a:spcPct val="0"/>
              </a:spcBef>
              <a:buFontTx/>
              <a:buNone/>
            </a:pPr>
            <a:r>
              <a:rPr lang="it-IT" altLang="it-IT" sz="1800" dirty="0"/>
              <a:t>VERTICALE  </a:t>
            </a:r>
            <a:r>
              <a:rPr lang="it-IT" altLang="it-IT" sz="2400" b="1" dirty="0"/>
              <a:t>CROCE DI S. ANDREA</a:t>
            </a:r>
            <a:r>
              <a:rPr lang="it-IT" altLang="it-IT" sz="1800" dirty="0"/>
              <a:t> se la sede ferroviaria ha </a:t>
            </a:r>
          </a:p>
          <a:p>
            <a:pPr eaLnBrk="1" hangingPunct="1">
              <a:spcBef>
                <a:spcPct val="0"/>
              </a:spcBef>
              <a:buFontTx/>
              <a:buNone/>
            </a:pPr>
            <a:r>
              <a:rPr lang="it-IT" altLang="it-IT" sz="1800" dirty="0"/>
              <a:t>un solo binario O DOPPIA CROCE DI S. ANDREA se ha più di un binario.</a:t>
            </a:r>
          </a:p>
        </p:txBody>
      </p:sp>
    </p:spTree>
    <p:extLst>
      <p:ext uri="{BB962C8B-B14F-4D97-AF65-F5344CB8AC3E}">
        <p14:creationId xmlns:p14="http://schemas.microsoft.com/office/powerpoint/2010/main" val="37806255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762215" y="189712"/>
            <a:ext cx="7127271"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effectLst>
                  <a:reflection blurRad="12700" stA="28000" endPos="45000" dist="1000" dir="5400000" sy="-100000" algn="bl" rotWithShape="0"/>
                </a:effectLst>
              </a:rPr>
              <a:t>SEGNALI DI PERICOLO</a:t>
            </a:r>
          </a:p>
        </p:txBody>
      </p:sp>
      <p:sp>
        <p:nvSpPr>
          <p:cNvPr id="11267" name="CasellaDiTesto 4"/>
          <p:cNvSpPr txBox="1">
            <a:spLocks noChangeArrowheads="1"/>
          </p:cNvSpPr>
          <p:nvPr/>
        </p:nvSpPr>
        <p:spPr bwMode="auto">
          <a:xfrm>
            <a:off x="1140792" y="1490041"/>
            <a:ext cx="4534451"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000" b="1" dirty="0"/>
              <a:t>ATTRAVERSAMENTO TRANVIARIO</a:t>
            </a:r>
          </a:p>
        </p:txBody>
      </p:sp>
      <p:sp>
        <p:nvSpPr>
          <p:cNvPr id="11268" name="CasellaDiTesto 5"/>
          <p:cNvSpPr txBox="1">
            <a:spLocks noChangeArrowheads="1"/>
          </p:cNvSpPr>
          <p:nvPr/>
        </p:nvSpPr>
        <p:spPr bwMode="auto">
          <a:xfrm>
            <a:off x="415236" y="3429033"/>
            <a:ext cx="6039885" cy="304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dirty="0"/>
              <a:t>PRESEGNALA FUORI E DENTRO I CENTRI ABITATI, UNA LINEA TRANVIARIA, </a:t>
            </a:r>
            <a:r>
              <a:rPr lang="it-IT" altLang="it-IT" b="1" dirty="0"/>
              <a:t>NON REGOLATA DA SEMAFORI</a:t>
            </a:r>
            <a:r>
              <a:rPr lang="it-IT" altLang="it-IT" dirty="0"/>
              <a:t>, CHE INCROCIA O RIDUCE LA CARREGGIATA STRADALE</a:t>
            </a:r>
          </a:p>
        </p:txBody>
      </p:sp>
      <p:pic>
        <p:nvPicPr>
          <p:cNvPr id="11269" name="Immagine 6" descr="s14.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72564" y="1768061"/>
            <a:ext cx="35560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1794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165096" y="189712"/>
            <a:ext cx="8321509"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12291" name="CasellaDiTesto 4"/>
          <p:cNvSpPr txBox="1">
            <a:spLocks noChangeArrowheads="1"/>
          </p:cNvSpPr>
          <p:nvPr/>
        </p:nvSpPr>
        <p:spPr bwMode="auto">
          <a:xfrm>
            <a:off x="492816" y="1321697"/>
            <a:ext cx="6993903" cy="144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400" b="1" dirty="0"/>
              <a:t>ATTRAVERSAMENTO PEDONALE</a:t>
            </a:r>
          </a:p>
        </p:txBody>
      </p:sp>
      <p:sp>
        <p:nvSpPr>
          <p:cNvPr id="12292" name="CasellaDiTesto 5"/>
          <p:cNvSpPr txBox="1">
            <a:spLocks noChangeArrowheads="1"/>
          </p:cNvSpPr>
          <p:nvPr/>
        </p:nvSpPr>
        <p:spPr bwMode="auto">
          <a:xfrm>
            <a:off x="3076990" y="4928914"/>
            <a:ext cx="8144288"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dirty="0"/>
              <a:t>PRESEGNALA UN ATTRAVERSAMENTO PEDONALE CONTRADDISTINTO DA APPOSITI SEGNI SULLA CARREGGIATA.</a:t>
            </a:r>
          </a:p>
        </p:txBody>
      </p:sp>
      <p:pic>
        <p:nvPicPr>
          <p:cNvPr id="12293" name="Immagine 6" descr="12027-1143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47571" y="1525133"/>
            <a:ext cx="3294062" cy="2903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5643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magine 4" descr="16_-_Attraversamento_ciclabi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4685" y="1452356"/>
            <a:ext cx="4592299" cy="45608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2528360" y="60973"/>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13316" name="CasellaDiTesto 2"/>
          <p:cNvSpPr txBox="1">
            <a:spLocks noChangeArrowheads="1"/>
          </p:cNvSpPr>
          <p:nvPr/>
        </p:nvSpPr>
        <p:spPr bwMode="auto">
          <a:xfrm>
            <a:off x="1188461" y="1361282"/>
            <a:ext cx="5043374"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b="1" dirty="0"/>
              <a:t>ATTRAVERSAMENTO CICLABILE</a:t>
            </a:r>
          </a:p>
        </p:txBody>
      </p:sp>
      <p:sp>
        <p:nvSpPr>
          <p:cNvPr id="13317" name="CasellaDiTesto 3"/>
          <p:cNvSpPr txBox="1">
            <a:spLocks noChangeArrowheads="1"/>
          </p:cNvSpPr>
          <p:nvPr/>
        </p:nvSpPr>
        <p:spPr bwMode="auto">
          <a:xfrm>
            <a:off x="1190990" y="3094660"/>
            <a:ext cx="3884613"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PRESEGNALA UN ATTRAVERSAMENTO DI CICLISTI CONTRADDISTINTO DA APPOSITI SEGNI SULLA CARREGIATA.</a:t>
            </a:r>
          </a:p>
        </p:txBody>
      </p:sp>
    </p:spTree>
    <p:extLst>
      <p:ext uri="{BB962C8B-B14F-4D97-AF65-F5344CB8AC3E}">
        <p14:creationId xmlns:p14="http://schemas.microsoft.com/office/powerpoint/2010/main" val="16840515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4088" y="2137739"/>
            <a:ext cx="3420407" cy="3019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2165096" y="189712"/>
            <a:ext cx="8321509"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SEGNALI DI PERICOLO</a:t>
            </a:r>
          </a:p>
        </p:txBody>
      </p:sp>
      <p:sp>
        <p:nvSpPr>
          <p:cNvPr id="14340" name="CasellaDiTesto 2"/>
          <p:cNvSpPr txBox="1">
            <a:spLocks noChangeArrowheads="1"/>
          </p:cNvSpPr>
          <p:nvPr/>
        </p:nvSpPr>
        <p:spPr bwMode="auto">
          <a:xfrm>
            <a:off x="1355587" y="1204085"/>
            <a:ext cx="665535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3600" b="1" dirty="0"/>
              <a:t>DISCESA PERICOLOSA</a:t>
            </a:r>
          </a:p>
        </p:txBody>
      </p:sp>
      <p:sp>
        <p:nvSpPr>
          <p:cNvPr id="14341" name="CasellaDiTesto 3"/>
          <p:cNvSpPr txBox="1">
            <a:spLocks noChangeArrowheads="1"/>
          </p:cNvSpPr>
          <p:nvPr/>
        </p:nvSpPr>
        <p:spPr bwMode="auto">
          <a:xfrm>
            <a:off x="6884573" y="1923318"/>
            <a:ext cx="4795838"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PRESEGNALA UNA DISCESA PARTICOLANMENTE PERICOLOSA IN CONSEGUENZA DI FATTORI LOCALI SFAVOREVOLI, LA CUI PENDENZA È INDICATA (in percentuale) SUL SEGNALE.</a:t>
            </a:r>
          </a:p>
        </p:txBody>
      </p:sp>
      <p:sp>
        <p:nvSpPr>
          <p:cNvPr id="14343" name="CasellaDiTesto 6"/>
          <p:cNvSpPr txBox="1">
            <a:spLocks noChangeArrowheads="1"/>
          </p:cNvSpPr>
          <p:nvPr/>
        </p:nvSpPr>
        <p:spPr bwMode="auto">
          <a:xfrm>
            <a:off x="984789" y="5353240"/>
            <a:ext cx="236061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 TALE TRATTO DI STRADA </a:t>
            </a:r>
            <a:r>
              <a:rPr lang="it-IT" altLang="it-IT" sz="1800" b="1" dirty="0"/>
              <a:t>AUMENTA LO SPAZIO DI FRENATURA </a:t>
            </a:r>
            <a:r>
              <a:rPr lang="it-IT" altLang="it-IT" sz="1800" dirty="0"/>
              <a:t>DEL VEICOLO.</a:t>
            </a:r>
          </a:p>
        </p:txBody>
      </p:sp>
    </p:spTree>
    <p:extLst>
      <p:ext uri="{BB962C8B-B14F-4D97-AF65-F5344CB8AC3E}">
        <p14:creationId xmlns:p14="http://schemas.microsoft.com/office/powerpoint/2010/main" val="3540655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27331" y="181725"/>
            <a:ext cx="8512267"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15363" name="CasellaDiTesto 2"/>
          <p:cNvSpPr txBox="1">
            <a:spLocks noChangeArrowheads="1"/>
          </p:cNvSpPr>
          <p:nvPr/>
        </p:nvSpPr>
        <p:spPr bwMode="auto">
          <a:xfrm>
            <a:off x="581396" y="1395524"/>
            <a:ext cx="292735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3600" b="1" dirty="0"/>
              <a:t>SALITA RIPIDA</a:t>
            </a:r>
          </a:p>
        </p:txBody>
      </p:sp>
      <p:sp>
        <p:nvSpPr>
          <p:cNvPr id="15364" name="CasellaDiTesto 3"/>
          <p:cNvSpPr txBox="1">
            <a:spLocks noChangeArrowheads="1"/>
          </p:cNvSpPr>
          <p:nvPr/>
        </p:nvSpPr>
        <p:spPr bwMode="auto">
          <a:xfrm>
            <a:off x="5353326" y="1718689"/>
            <a:ext cx="6096000"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PRESEGNALA UNA SALITA RIPIDA CHE COMPORTA UN PERICOLO RISULTANTE DA CONDIZIONI LOCALI SFAVOREVOLI. L’ENTITÀ DELLA PENDENZA VIENE INDICATA IN PERCENTUALE SUL SEGNALE.</a:t>
            </a:r>
          </a:p>
        </p:txBody>
      </p:sp>
      <p:pic>
        <p:nvPicPr>
          <p:cNvPr id="15365"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7330" y="2317831"/>
            <a:ext cx="4253269" cy="3754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5525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06746" y="0"/>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16387" name="CasellaDiTesto 2"/>
          <p:cNvSpPr txBox="1">
            <a:spLocks noChangeArrowheads="1"/>
          </p:cNvSpPr>
          <p:nvPr/>
        </p:nvSpPr>
        <p:spPr bwMode="auto">
          <a:xfrm>
            <a:off x="5760349" y="1401764"/>
            <a:ext cx="567959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800" b="1" dirty="0"/>
              <a:t>STRETTOIA SIMMETRICA</a:t>
            </a:r>
          </a:p>
        </p:txBody>
      </p:sp>
      <p:sp>
        <p:nvSpPr>
          <p:cNvPr id="16388" name="CasellaDiTesto 3"/>
          <p:cNvSpPr txBox="1">
            <a:spLocks noChangeArrowheads="1"/>
          </p:cNvSpPr>
          <p:nvPr/>
        </p:nvSpPr>
        <p:spPr bwMode="auto">
          <a:xfrm>
            <a:off x="4935676" y="2971424"/>
            <a:ext cx="7031036"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PRESEGNALA UN </a:t>
            </a:r>
            <a:r>
              <a:rPr lang="it-IT" altLang="it-IT" sz="2400" b="1" dirty="0"/>
              <a:t>RESTRINGIMENTO</a:t>
            </a:r>
            <a:r>
              <a:rPr lang="it-IT" altLang="it-IT" sz="2400" dirty="0"/>
              <a:t> DELLA CARREGGIATA O DELLA STRADA </a:t>
            </a:r>
          </a:p>
          <a:p>
            <a:pPr eaLnBrk="1" hangingPunct="1">
              <a:spcBef>
                <a:spcPct val="0"/>
              </a:spcBef>
              <a:buFontTx/>
              <a:buNone/>
            </a:pPr>
            <a:r>
              <a:rPr lang="it-IT" altLang="it-IT" sz="2400" b="1" dirty="0"/>
              <a:t>SU ENTRAMBI I LATI </a:t>
            </a:r>
            <a:r>
              <a:rPr lang="it-IT" altLang="it-IT" sz="2400" dirty="0"/>
              <a:t>CON PROBABILI DIFFICOLTÀ DI INCROCIO CON VEICOLI PROVENIENTI DAL SENSO OPPOSTO.</a:t>
            </a:r>
          </a:p>
        </p:txBody>
      </p:sp>
      <p:pic>
        <p:nvPicPr>
          <p:cNvPr id="16389" name="Immagine 5" descr="681px-Italian_traffic_signs_-_strettoia_simmetrica.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5731" y="1918599"/>
            <a:ext cx="4911034" cy="4325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8386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420939" y="3175"/>
            <a:ext cx="7816563" cy="1107996"/>
          </a:xfrm>
          <a:prstGeom prst="rect">
            <a:avLst/>
          </a:prstGeom>
          <a:noFill/>
        </p:spPr>
        <p:txBody>
          <a:bodyPr wrap="none">
            <a:spAutoFit/>
          </a:bodyPr>
          <a:lstStyle/>
          <a:p>
            <a:pPr algn="ctr">
              <a:defRPr/>
            </a:pPr>
            <a:r>
              <a:rPr lang="it-IT" sz="66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17411" name="CasellaDiTesto 2"/>
          <p:cNvSpPr txBox="1">
            <a:spLocks noChangeArrowheads="1"/>
          </p:cNvSpPr>
          <p:nvPr/>
        </p:nvSpPr>
        <p:spPr bwMode="auto">
          <a:xfrm>
            <a:off x="2420939" y="1858963"/>
            <a:ext cx="2255837"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STRETTOIA ASIMMETRICA</a:t>
            </a:r>
          </a:p>
        </p:txBody>
      </p:sp>
      <p:sp>
        <p:nvSpPr>
          <p:cNvPr id="17412" name="CasellaDiTesto 3"/>
          <p:cNvSpPr txBox="1">
            <a:spLocks noChangeArrowheads="1"/>
          </p:cNvSpPr>
          <p:nvPr/>
        </p:nvSpPr>
        <p:spPr bwMode="auto">
          <a:xfrm>
            <a:off x="1025525" y="2711105"/>
            <a:ext cx="8446466" cy="1815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PRESEGNALA UN </a:t>
            </a:r>
            <a:r>
              <a:rPr lang="it-IT" altLang="it-IT" sz="2800" b="1" dirty="0"/>
              <a:t>RESTRINGIMENTO ASIMMETRICO </a:t>
            </a:r>
            <a:r>
              <a:rPr lang="it-IT" altLang="it-IT" sz="2800" dirty="0"/>
              <a:t>PERICOLOSO DELLA CARREGGIATA CON PROBABILE DIFFICOLTÀ DI INCROCIO CON VEICOLI PROVENIENTI DAL SENSO OPPOSTO.</a:t>
            </a:r>
          </a:p>
        </p:txBody>
      </p:sp>
      <p:sp>
        <p:nvSpPr>
          <p:cNvPr id="17413" name="CasellaDiTesto 4"/>
          <p:cNvSpPr txBox="1">
            <a:spLocks noChangeArrowheads="1"/>
          </p:cNvSpPr>
          <p:nvPr/>
        </p:nvSpPr>
        <p:spPr bwMode="auto">
          <a:xfrm>
            <a:off x="6329220" y="1601442"/>
            <a:ext cx="3221038" cy="73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LA STRETTOIA È POSTA </a:t>
            </a:r>
          </a:p>
          <a:p>
            <a:pPr eaLnBrk="1" hangingPunct="1">
              <a:spcBef>
                <a:spcPct val="0"/>
              </a:spcBef>
              <a:buFontTx/>
              <a:buNone/>
            </a:pPr>
            <a:r>
              <a:rPr lang="it-IT" altLang="it-IT" sz="1800" dirty="0"/>
              <a:t>SUL </a:t>
            </a:r>
            <a:r>
              <a:rPr lang="it-IT" altLang="it-IT" sz="2400" b="1" dirty="0">
                <a:solidFill>
                  <a:srgbClr val="FF0000"/>
                </a:solidFill>
              </a:rPr>
              <a:t>LATO SINISTRO</a:t>
            </a:r>
            <a:endParaRPr lang="it-IT" altLang="it-IT" sz="1800" dirty="0"/>
          </a:p>
        </p:txBody>
      </p:sp>
      <p:pic>
        <p:nvPicPr>
          <p:cNvPr id="17414"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67845" y="4752219"/>
            <a:ext cx="1739313" cy="1535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5" name="Immagin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82297" y="1722721"/>
            <a:ext cx="2262188" cy="1997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6" name="CasellaDiTesto 7"/>
          <p:cNvSpPr txBox="1">
            <a:spLocks noChangeArrowheads="1"/>
          </p:cNvSpPr>
          <p:nvPr/>
        </p:nvSpPr>
        <p:spPr bwMode="auto">
          <a:xfrm>
            <a:off x="6322391" y="5703889"/>
            <a:ext cx="31496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O SUL </a:t>
            </a:r>
            <a:r>
              <a:rPr lang="it-IT" altLang="it-IT" sz="2400" b="1" dirty="0">
                <a:solidFill>
                  <a:srgbClr val="FF0000"/>
                </a:solidFill>
              </a:rPr>
              <a:t>LATO DESTRO</a:t>
            </a:r>
            <a:endParaRPr lang="it-IT" altLang="it-IT" sz="1800" dirty="0"/>
          </a:p>
        </p:txBody>
      </p:sp>
      <p:sp>
        <p:nvSpPr>
          <p:cNvPr id="17417" name="CasellaDiTesto 8"/>
          <p:cNvSpPr txBox="1">
            <a:spLocks noChangeArrowheads="1"/>
          </p:cNvSpPr>
          <p:nvPr/>
        </p:nvSpPr>
        <p:spPr bwMode="auto">
          <a:xfrm>
            <a:off x="1025525" y="4752219"/>
            <a:ext cx="3103563"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È DOVUTA A MURETTI, OSTACOLI FISSI O ALTRO.</a:t>
            </a:r>
          </a:p>
        </p:txBody>
      </p:sp>
    </p:spTree>
    <p:extLst>
      <p:ext uri="{BB962C8B-B14F-4D97-AF65-F5344CB8AC3E}">
        <p14:creationId xmlns:p14="http://schemas.microsoft.com/office/powerpoint/2010/main" val="41322261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magine 4" descr="22_-_Ponte_mobi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5579" y="1521273"/>
            <a:ext cx="4270374" cy="4270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2762215" y="189712"/>
            <a:ext cx="7127271" cy="923330"/>
          </a:xfrm>
          <a:prstGeom prst="rect">
            <a:avLst/>
          </a:prstGeom>
          <a:noFill/>
        </p:spPr>
        <p:txBody>
          <a:bodyPr wrap="none">
            <a:spAutoFit/>
          </a:bodyPr>
          <a:lstStyle/>
          <a:p>
            <a:pPr algn="ctr">
              <a:defRPr/>
            </a:pPr>
            <a:r>
              <a:rPr lang="it-IT" sz="5400" b="1" cap="all" dirty="0">
                <a:ln w="9000" cmpd="sng">
                  <a:solidFill>
                    <a:schemeClr val="accent4">
                      <a:shade val="50000"/>
                      <a:satMod val="120000"/>
                    </a:schemeClr>
                  </a:solidFill>
                  <a:prstDash val="solid"/>
                </a:ln>
                <a:effectLst>
                  <a:reflection blurRad="12700" stA="28000" endPos="45000" dist="1000" dir="5400000" sy="-100000" algn="bl" rotWithShape="0"/>
                </a:effectLst>
              </a:rPr>
              <a:t>SEGNALI DI PERICOLO</a:t>
            </a:r>
          </a:p>
        </p:txBody>
      </p:sp>
      <p:sp>
        <p:nvSpPr>
          <p:cNvPr id="18436" name="CasellaDiTesto 2"/>
          <p:cNvSpPr txBox="1">
            <a:spLocks noChangeArrowheads="1"/>
          </p:cNvSpPr>
          <p:nvPr/>
        </p:nvSpPr>
        <p:spPr bwMode="auto">
          <a:xfrm>
            <a:off x="120650" y="982664"/>
            <a:ext cx="2549525"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b="1" dirty="0">
                <a:solidFill>
                  <a:srgbClr val="FF0000"/>
                </a:solidFill>
              </a:rPr>
              <a:t>PONTE MOBILE</a:t>
            </a:r>
          </a:p>
        </p:txBody>
      </p:sp>
      <p:sp>
        <p:nvSpPr>
          <p:cNvPr id="18437" name="CasellaDiTesto 3"/>
          <p:cNvSpPr txBox="1">
            <a:spLocks noChangeArrowheads="1"/>
          </p:cNvSpPr>
          <p:nvPr/>
        </p:nvSpPr>
        <p:spPr bwMode="auto">
          <a:xfrm>
            <a:off x="2354677" y="1206087"/>
            <a:ext cx="4562958"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PRESEGNALA UN PONTE MOBILE. PUÒ ESSERE INTEGRATO CON UN PANNELLO INDICANTE GLI ORARI DI MANOVRA O DI FUNZIONAMENTO.</a:t>
            </a:r>
          </a:p>
        </p:txBody>
      </p:sp>
      <p:pic>
        <p:nvPicPr>
          <p:cNvPr id="4" name="Immagine 3">
            <a:extLst>
              <a:ext uri="{FF2B5EF4-FFF2-40B4-BE49-F238E27FC236}">
                <a16:creationId xmlns:a16="http://schemas.microsoft.com/office/drawing/2014/main" id="{E551C691-B4E5-9540-AC60-AFEA0E83A0FE}"/>
              </a:ext>
            </a:extLst>
          </p:cNvPr>
          <p:cNvPicPr>
            <a:picLocks noChangeAspect="1"/>
          </p:cNvPicPr>
          <p:nvPr/>
        </p:nvPicPr>
        <p:blipFill>
          <a:blip r:embed="rId3"/>
          <a:stretch>
            <a:fillRect/>
          </a:stretch>
        </p:blipFill>
        <p:spPr>
          <a:xfrm>
            <a:off x="530225" y="3479038"/>
            <a:ext cx="4968990" cy="2713039"/>
          </a:xfrm>
          <a:prstGeom prst="rect">
            <a:avLst/>
          </a:prstGeom>
        </p:spPr>
      </p:pic>
    </p:spTree>
    <p:extLst>
      <p:ext uri="{BB962C8B-B14F-4D97-AF65-F5344CB8AC3E}">
        <p14:creationId xmlns:p14="http://schemas.microsoft.com/office/powerpoint/2010/main" val="32851266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27900" y="1962892"/>
            <a:ext cx="4182469" cy="36924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1478017" y="101888"/>
            <a:ext cx="7815153" cy="1107996"/>
          </a:xfrm>
          <a:prstGeom prst="rect">
            <a:avLst/>
          </a:prstGeom>
          <a:noFill/>
        </p:spPr>
        <p:txBody>
          <a:bodyPr wrap="none">
            <a:spAutoFit/>
          </a:bodyPr>
          <a:lstStyle/>
          <a:p>
            <a:pPr algn="ctr">
              <a:defRPr/>
            </a:pPr>
            <a:r>
              <a:rPr lang="it-IT" sz="66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19460" name="CasellaDiTesto 2"/>
          <p:cNvSpPr txBox="1">
            <a:spLocks noChangeArrowheads="1"/>
          </p:cNvSpPr>
          <p:nvPr/>
        </p:nvSpPr>
        <p:spPr bwMode="auto">
          <a:xfrm>
            <a:off x="1550505" y="1054888"/>
            <a:ext cx="4671571"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b="1" dirty="0"/>
              <a:t>BANCHINA PERICOLOSA</a:t>
            </a:r>
          </a:p>
        </p:txBody>
      </p:sp>
      <p:sp>
        <p:nvSpPr>
          <p:cNvPr id="19461" name="CasellaDiTesto 3"/>
          <p:cNvSpPr txBox="1">
            <a:spLocks noChangeArrowheads="1"/>
          </p:cNvSpPr>
          <p:nvPr/>
        </p:nvSpPr>
        <p:spPr bwMode="auto">
          <a:xfrm>
            <a:off x="3443288" y="1639663"/>
            <a:ext cx="3884612" cy="147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UN TRATTO DI STRADA CON BANCHINA PERICOLOSA, CEDEVOLE, O NON PRATICABILE; O IL PERICOLO DI CADUTA IN UNA CUNETTA LATERALE.</a:t>
            </a:r>
          </a:p>
        </p:txBody>
      </p:sp>
      <p:pic>
        <p:nvPicPr>
          <p:cNvPr id="4" name="Immagine 3">
            <a:extLst>
              <a:ext uri="{FF2B5EF4-FFF2-40B4-BE49-F238E27FC236}">
                <a16:creationId xmlns:a16="http://schemas.microsoft.com/office/drawing/2014/main" id="{8B1FD9C4-2ED1-8349-B079-105BE194F8C7}"/>
              </a:ext>
            </a:extLst>
          </p:cNvPr>
          <p:cNvPicPr>
            <a:picLocks noChangeAspect="1"/>
          </p:cNvPicPr>
          <p:nvPr/>
        </p:nvPicPr>
        <p:blipFill>
          <a:blip r:embed="rId3"/>
          <a:stretch>
            <a:fillRect/>
          </a:stretch>
        </p:blipFill>
        <p:spPr>
          <a:xfrm>
            <a:off x="824915" y="3369364"/>
            <a:ext cx="5022053" cy="3337339"/>
          </a:xfrm>
          <a:prstGeom prst="rect">
            <a:avLst/>
          </a:prstGeom>
        </p:spPr>
      </p:pic>
    </p:spTree>
    <p:extLst>
      <p:ext uri="{BB962C8B-B14F-4D97-AF65-F5344CB8AC3E}">
        <p14:creationId xmlns:p14="http://schemas.microsoft.com/office/powerpoint/2010/main" val="7616806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350189" y="4195299"/>
            <a:ext cx="9160178"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dirty="0"/>
              <a:t>CON L’AGGIUNTA DI OPPORTUNI PANNELLI INTEGRATIVI, PRESEGNALA UN TRATTO DI STRADA CHE, IN </a:t>
            </a:r>
            <a:r>
              <a:rPr lang="it-IT" altLang="it-IT" b="1" dirty="0"/>
              <a:t>PARTICOLARI CONDIZIONI AMBIENTALI O CLIMATICHE</a:t>
            </a:r>
            <a:r>
              <a:rPr lang="it-IT" altLang="it-IT" dirty="0"/>
              <a:t>, PUÒ DIVENTARE PERICOLOSO PER LA SUPERFICIE PARTICOLARMENTE SDRUCCIOLEVOLE</a:t>
            </a:r>
          </a:p>
        </p:txBody>
      </p:sp>
      <p:sp>
        <p:nvSpPr>
          <p:cNvPr id="2" name="Rettangolo 1"/>
          <p:cNvSpPr/>
          <p:nvPr/>
        </p:nvSpPr>
        <p:spPr>
          <a:xfrm>
            <a:off x="172030" y="130077"/>
            <a:ext cx="7815153" cy="1107996"/>
          </a:xfrm>
          <a:prstGeom prst="rect">
            <a:avLst/>
          </a:prstGeom>
          <a:noFill/>
        </p:spPr>
        <p:txBody>
          <a:bodyPr wrap="none">
            <a:spAutoFit/>
          </a:bodyPr>
          <a:lstStyle/>
          <a:p>
            <a:pPr algn="ctr">
              <a:defRPr/>
            </a:pPr>
            <a:r>
              <a:rPr lang="it-IT" sz="66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0484" name="CasellaDiTesto 2"/>
          <p:cNvSpPr txBox="1">
            <a:spLocks noChangeArrowheads="1"/>
          </p:cNvSpPr>
          <p:nvPr/>
        </p:nvSpPr>
        <p:spPr bwMode="auto">
          <a:xfrm>
            <a:off x="896841" y="1346995"/>
            <a:ext cx="5762376"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000" b="1" dirty="0"/>
              <a:t>STRADA SDRUCCIOLEVOLE</a:t>
            </a:r>
          </a:p>
        </p:txBody>
      </p:sp>
      <p:pic>
        <p:nvPicPr>
          <p:cNvPr id="20485"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9903" y="1280288"/>
            <a:ext cx="3176189" cy="2806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Immagine 3">
            <a:extLst>
              <a:ext uri="{FF2B5EF4-FFF2-40B4-BE49-F238E27FC236}">
                <a16:creationId xmlns:a16="http://schemas.microsoft.com/office/drawing/2014/main" id="{EFC144F9-22F4-E34B-84CB-72062826305D}"/>
              </a:ext>
            </a:extLst>
          </p:cNvPr>
          <p:cNvPicPr>
            <a:picLocks noChangeAspect="1"/>
          </p:cNvPicPr>
          <p:nvPr/>
        </p:nvPicPr>
        <p:blipFill>
          <a:blip r:embed="rId3"/>
          <a:stretch>
            <a:fillRect/>
          </a:stretch>
        </p:blipFill>
        <p:spPr>
          <a:xfrm>
            <a:off x="999710" y="2054881"/>
            <a:ext cx="3720729" cy="2031496"/>
          </a:xfrm>
          <a:prstGeom prst="rect">
            <a:avLst/>
          </a:prstGeom>
        </p:spPr>
      </p:pic>
    </p:spTree>
    <p:extLst>
      <p:ext uri="{BB962C8B-B14F-4D97-AF65-F5344CB8AC3E}">
        <p14:creationId xmlns:p14="http://schemas.microsoft.com/office/powerpoint/2010/main" val="33590631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magine 4" descr="bambini.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20070" y="1137045"/>
            <a:ext cx="4281490" cy="37420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1723787" y="19660"/>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1508" name="CasellaDiTesto 2"/>
          <p:cNvSpPr txBox="1">
            <a:spLocks noChangeArrowheads="1"/>
          </p:cNvSpPr>
          <p:nvPr/>
        </p:nvSpPr>
        <p:spPr bwMode="auto">
          <a:xfrm>
            <a:off x="151847" y="1137045"/>
            <a:ext cx="308665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3600" b="1"/>
              <a:t>BAMBINI</a:t>
            </a:r>
          </a:p>
        </p:txBody>
      </p:sp>
      <p:sp>
        <p:nvSpPr>
          <p:cNvPr id="21509" name="CasellaDiTesto 3"/>
          <p:cNvSpPr txBox="1">
            <a:spLocks noChangeArrowheads="1"/>
          </p:cNvSpPr>
          <p:nvPr/>
        </p:nvSpPr>
        <p:spPr bwMode="auto">
          <a:xfrm>
            <a:off x="395910" y="5302872"/>
            <a:ext cx="9344438"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PRESEGNALA LA PRESENZA DI LUOGHI FREQUENTATI DA FANCIULLI COME SCUOLE ELEMENTARI, GIARDINI PUBBLICI, CAMPI DA GIOCO E ALTRI AMBIENTI FREQUENTATI DA BAMBINI.</a:t>
            </a:r>
          </a:p>
        </p:txBody>
      </p:sp>
      <p:pic>
        <p:nvPicPr>
          <p:cNvPr id="4" name="Immagine 3">
            <a:extLst>
              <a:ext uri="{FF2B5EF4-FFF2-40B4-BE49-F238E27FC236}">
                <a16:creationId xmlns:a16="http://schemas.microsoft.com/office/drawing/2014/main" id="{275C2360-DAE2-5F44-8722-C555C19FEE72}"/>
              </a:ext>
            </a:extLst>
          </p:cNvPr>
          <p:cNvPicPr>
            <a:picLocks noChangeAspect="1"/>
          </p:cNvPicPr>
          <p:nvPr/>
        </p:nvPicPr>
        <p:blipFill>
          <a:blip r:embed="rId3"/>
          <a:stretch>
            <a:fillRect/>
          </a:stretch>
        </p:blipFill>
        <p:spPr>
          <a:xfrm>
            <a:off x="507170" y="1881161"/>
            <a:ext cx="5490853" cy="2997973"/>
          </a:xfrm>
          <a:prstGeom prst="rect">
            <a:avLst/>
          </a:prstGeom>
        </p:spPr>
      </p:pic>
    </p:spTree>
    <p:extLst>
      <p:ext uri="{BB962C8B-B14F-4D97-AF65-F5344CB8AC3E}">
        <p14:creationId xmlns:p14="http://schemas.microsoft.com/office/powerpoint/2010/main" val="19377489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26494" y="1273732"/>
            <a:ext cx="2112962" cy="186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2" name="Immagine 6" descr="cartelli-segnaletica-stradale-23-animali-selvatici-vaganti.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93309" y="4399560"/>
            <a:ext cx="2364427" cy="2090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1350397" y="73881"/>
            <a:ext cx="7816563" cy="1107996"/>
          </a:xfrm>
          <a:prstGeom prst="rect">
            <a:avLst/>
          </a:prstGeom>
          <a:noFill/>
        </p:spPr>
        <p:txBody>
          <a:bodyPr wrap="none">
            <a:spAutoFit/>
          </a:bodyPr>
          <a:lstStyle/>
          <a:p>
            <a:pPr algn="ctr">
              <a:defRPr/>
            </a:pPr>
            <a:r>
              <a:rPr lang="it-IT" sz="66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2534" name="CasellaDiTesto 2"/>
          <p:cNvSpPr txBox="1">
            <a:spLocks noChangeArrowheads="1"/>
          </p:cNvSpPr>
          <p:nvPr/>
        </p:nvSpPr>
        <p:spPr bwMode="auto">
          <a:xfrm>
            <a:off x="1758553" y="3199499"/>
            <a:ext cx="3141662"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ANIMALI DOMESTICI VAGANTI</a:t>
            </a:r>
          </a:p>
        </p:txBody>
      </p:sp>
      <p:sp>
        <p:nvSpPr>
          <p:cNvPr id="22535" name="CasellaDiTesto 3"/>
          <p:cNvSpPr txBox="1">
            <a:spLocks noChangeArrowheads="1"/>
          </p:cNvSpPr>
          <p:nvPr/>
        </p:nvSpPr>
        <p:spPr bwMode="auto">
          <a:xfrm>
            <a:off x="251648" y="4246006"/>
            <a:ext cx="3141662"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ANIMALI SELVATICI VAGANTI</a:t>
            </a:r>
          </a:p>
        </p:txBody>
      </p:sp>
      <p:sp>
        <p:nvSpPr>
          <p:cNvPr id="22536" name="CasellaDiTesto 4"/>
          <p:cNvSpPr txBox="1">
            <a:spLocks noChangeArrowheads="1"/>
          </p:cNvSpPr>
          <p:nvPr/>
        </p:nvSpPr>
        <p:spPr bwMode="auto">
          <a:xfrm>
            <a:off x="5902325" y="3249613"/>
            <a:ext cx="410845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UN TRATTO DI STRADA CON </a:t>
            </a:r>
            <a:r>
              <a:rPr lang="it-IT" altLang="it-IT" sz="1800" b="1" dirty="0"/>
              <a:t>PROBABILE IMPROVVISA PRESENZA O ATTRAVERSAMENTO </a:t>
            </a:r>
            <a:r>
              <a:rPr lang="it-IT" altLang="it-IT" sz="1800" dirty="0"/>
              <a:t>DI ANIMALI DOMESTICI O SELVATICI VAGANTI</a:t>
            </a:r>
          </a:p>
        </p:txBody>
      </p:sp>
      <p:pic>
        <p:nvPicPr>
          <p:cNvPr id="4" name="Immagine 3">
            <a:extLst>
              <a:ext uri="{FF2B5EF4-FFF2-40B4-BE49-F238E27FC236}">
                <a16:creationId xmlns:a16="http://schemas.microsoft.com/office/drawing/2014/main" id="{C31F6CF2-89FF-F148-8052-87FFF9E6356F}"/>
              </a:ext>
            </a:extLst>
          </p:cNvPr>
          <p:cNvPicPr>
            <a:picLocks noChangeAspect="1"/>
          </p:cNvPicPr>
          <p:nvPr/>
        </p:nvPicPr>
        <p:blipFill>
          <a:blip r:embed="rId4"/>
          <a:stretch>
            <a:fillRect/>
          </a:stretch>
        </p:blipFill>
        <p:spPr>
          <a:xfrm>
            <a:off x="6261128" y="1221564"/>
            <a:ext cx="2664211" cy="1984837"/>
          </a:xfrm>
          <a:prstGeom prst="rect">
            <a:avLst/>
          </a:prstGeom>
        </p:spPr>
      </p:pic>
      <p:pic>
        <p:nvPicPr>
          <p:cNvPr id="6" name="Immagine 5">
            <a:extLst>
              <a:ext uri="{FF2B5EF4-FFF2-40B4-BE49-F238E27FC236}">
                <a16:creationId xmlns:a16="http://schemas.microsoft.com/office/drawing/2014/main" id="{83A06525-2B36-8349-BDDF-0E1F2F19DBEA}"/>
              </a:ext>
            </a:extLst>
          </p:cNvPr>
          <p:cNvPicPr>
            <a:picLocks noChangeAspect="1"/>
          </p:cNvPicPr>
          <p:nvPr/>
        </p:nvPicPr>
        <p:blipFill>
          <a:blip r:embed="rId5"/>
          <a:stretch>
            <a:fillRect/>
          </a:stretch>
        </p:blipFill>
        <p:spPr>
          <a:xfrm>
            <a:off x="6165619" y="4446058"/>
            <a:ext cx="3001341" cy="1997693"/>
          </a:xfrm>
          <a:prstGeom prst="rect">
            <a:avLst/>
          </a:prstGeom>
        </p:spPr>
      </p:pic>
    </p:spTree>
    <p:extLst>
      <p:ext uri="{BB962C8B-B14F-4D97-AF65-F5344CB8AC3E}">
        <p14:creationId xmlns:p14="http://schemas.microsoft.com/office/powerpoint/2010/main" val="36397603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magine 6" descr="28.png.jpe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1282" y="2211388"/>
            <a:ext cx="2386013" cy="238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1713778" y="80804"/>
            <a:ext cx="8512267"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3556" name="CasellaDiTesto 2"/>
          <p:cNvSpPr txBox="1">
            <a:spLocks noChangeArrowheads="1"/>
          </p:cNvSpPr>
          <p:nvPr/>
        </p:nvSpPr>
        <p:spPr bwMode="auto">
          <a:xfrm>
            <a:off x="980164" y="1300265"/>
            <a:ext cx="250825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DOPPIO SENSO DI CIRCOLAZIONE</a:t>
            </a:r>
          </a:p>
        </p:txBody>
      </p:sp>
      <p:sp>
        <p:nvSpPr>
          <p:cNvPr id="23557" name="CasellaDiTesto 3"/>
          <p:cNvSpPr txBox="1">
            <a:spLocks noChangeArrowheads="1"/>
          </p:cNvSpPr>
          <p:nvPr/>
        </p:nvSpPr>
        <p:spPr bwMode="auto">
          <a:xfrm>
            <a:off x="3604524" y="2336320"/>
            <a:ext cx="3960813" cy="1755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IL DOPPIO SENSO DI CIRCOLAZIONE SU UNA CARREGGIATA NORMALMENTE A SENSO UNICO. IL SEGNALE AVVISA CHE SI POSSONO INCONTRARE VEICOLI CHE MARCIANO IN SENSO OPPOSTO.</a:t>
            </a:r>
          </a:p>
        </p:txBody>
      </p:sp>
      <p:sp>
        <p:nvSpPr>
          <p:cNvPr id="23558" name="CasellaDiTesto 4"/>
          <p:cNvSpPr txBox="1">
            <a:spLocks noChangeArrowheads="1"/>
          </p:cNvSpPr>
          <p:nvPr/>
        </p:nvSpPr>
        <p:spPr bwMode="auto">
          <a:xfrm>
            <a:off x="7074901" y="3860801"/>
            <a:ext cx="3903662" cy="738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SENSO UNICO FRONTALE </a:t>
            </a:r>
          </a:p>
          <a:p>
            <a:pPr algn="ctr" eaLnBrk="1" hangingPunct="1">
              <a:spcBef>
                <a:spcPct val="0"/>
              </a:spcBef>
              <a:buFontTx/>
              <a:buNone/>
            </a:pPr>
            <a:r>
              <a:rPr lang="it-IT" altLang="it-IT" sz="1800" b="1" dirty="0"/>
              <a:t>(segnale di indicazione)</a:t>
            </a:r>
          </a:p>
        </p:txBody>
      </p:sp>
      <p:sp>
        <p:nvSpPr>
          <p:cNvPr id="23559" name="CasellaDiTesto 5"/>
          <p:cNvSpPr txBox="1">
            <a:spLocks noChangeArrowheads="1"/>
          </p:cNvSpPr>
          <p:nvPr/>
        </p:nvSpPr>
        <p:spPr bwMode="auto">
          <a:xfrm>
            <a:off x="4916364" y="4678070"/>
            <a:ext cx="675708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SEGNALA LA </a:t>
            </a:r>
            <a:r>
              <a:rPr lang="it-IT" altLang="it-IT" sz="1800" b="1" dirty="0"/>
              <a:t>FINE DEL DOPPIO SENSO DI CIRCOLAZIONE </a:t>
            </a:r>
            <a:r>
              <a:rPr lang="it-IT" altLang="it-IT" sz="1800" dirty="0"/>
              <a:t>E L’INIZIO DI UNA STRADA A SENSO UNICO. I CONDUCENTI POSSONO UTILIZZARE L’INTERA LARGHEZZA DELLA CARREGGIATA POICHÉ LA STRADA PUÒ ESSERE PERCORSA SOLO NEL SENSO INDICATO DAL SEGNALE.</a:t>
            </a:r>
          </a:p>
        </p:txBody>
      </p:sp>
      <p:pic>
        <p:nvPicPr>
          <p:cNvPr id="23560" name="Immagine 7" descr="2_34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88414" y="5058253"/>
            <a:ext cx="1324178" cy="13241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2640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magine 4" descr="29_-_Circolazione_rotatori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24775" y="1042994"/>
            <a:ext cx="2472773" cy="2455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1261343" y="-34994"/>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4580" name="CasellaDiTesto 2"/>
          <p:cNvSpPr txBox="1">
            <a:spLocks noChangeArrowheads="1"/>
          </p:cNvSpPr>
          <p:nvPr/>
        </p:nvSpPr>
        <p:spPr bwMode="auto">
          <a:xfrm>
            <a:off x="1725614" y="2097088"/>
            <a:ext cx="2744787"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CIRCOLAZIONE ROTATORIA</a:t>
            </a:r>
          </a:p>
        </p:txBody>
      </p:sp>
      <p:sp>
        <p:nvSpPr>
          <p:cNvPr id="24581" name="CasellaDiTesto 3"/>
          <p:cNvSpPr txBox="1">
            <a:spLocks noChangeArrowheads="1"/>
          </p:cNvSpPr>
          <p:nvPr/>
        </p:nvSpPr>
        <p:spPr bwMode="auto">
          <a:xfrm>
            <a:off x="4470400" y="1868488"/>
            <a:ext cx="3113088"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PRESEGNALA UN INCROCIO DI DUE O PIÙ STRADE EXTRAURBANE REGOLATE CON CIRCOLAZIONE ROTATORIA.</a:t>
            </a:r>
          </a:p>
        </p:txBody>
      </p:sp>
      <p:pic>
        <p:nvPicPr>
          <p:cNvPr id="24582" name="Immagin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4775" y="3789363"/>
            <a:ext cx="3005984" cy="2653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83" name="CasellaDiTesto 6"/>
          <p:cNvSpPr txBox="1">
            <a:spLocks noChangeArrowheads="1"/>
          </p:cNvSpPr>
          <p:nvPr/>
        </p:nvSpPr>
        <p:spPr bwMode="auto">
          <a:xfrm>
            <a:off x="1725614" y="3929063"/>
            <a:ext cx="228600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SBOCCO SUL MOLO</a:t>
            </a:r>
          </a:p>
        </p:txBody>
      </p:sp>
      <p:sp>
        <p:nvSpPr>
          <p:cNvPr id="24584" name="CasellaDiTesto 7"/>
          <p:cNvSpPr txBox="1">
            <a:spLocks noChangeArrowheads="1"/>
          </p:cNvSpPr>
          <p:nvPr/>
        </p:nvSpPr>
        <p:spPr bwMode="auto">
          <a:xfrm>
            <a:off x="4138655" y="3789363"/>
            <a:ext cx="3265487"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CHE LA STRADA SBOCCA SU UN MOLO, SU UNA BANCHINA PORTUALE, SULL’ARGINE DI UN FIUME O DI UN CANALE CON IL PERICOLO DI CADUTA IN ACQUA.</a:t>
            </a:r>
          </a:p>
        </p:txBody>
      </p:sp>
    </p:spTree>
    <p:extLst>
      <p:ext uri="{BB962C8B-B14F-4D97-AF65-F5344CB8AC3E}">
        <p14:creationId xmlns:p14="http://schemas.microsoft.com/office/powerpoint/2010/main" val="15445985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magine 5" descr="31_-_Materiale_instabile_su_strad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0871" y="1347673"/>
            <a:ext cx="3527184" cy="35181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641498" y="-87201"/>
            <a:ext cx="8512267"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5604" name="CasellaDiTesto 3"/>
          <p:cNvSpPr txBox="1">
            <a:spLocks noChangeArrowheads="1"/>
          </p:cNvSpPr>
          <p:nvPr/>
        </p:nvSpPr>
        <p:spPr bwMode="auto">
          <a:xfrm>
            <a:off x="5018055" y="1192218"/>
            <a:ext cx="5686388"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3600" b="1" dirty="0"/>
              <a:t>MATERIALE INSTABILE SULLA STRADA</a:t>
            </a:r>
          </a:p>
        </p:txBody>
      </p:sp>
      <p:sp>
        <p:nvSpPr>
          <p:cNvPr id="25605" name="CasellaDiTesto 4"/>
          <p:cNvSpPr txBox="1">
            <a:spLocks noChangeArrowheads="1"/>
          </p:cNvSpPr>
          <p:nvPr/>
        </p:nvSpPr>
        <p:spPr bwMode="auto">
          <a:xfrm>
            <a:off x="962424" y="4885864"/>
            <a:ext cx="4435146"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SEGNALA LA PRESENZA, SULLA PAVIMENTAZIONE STRADALE DI PIETRISCO, MATERIALE MINUTO O GRANIGLIA, CHE POSSONO ESSERE PROIETTATI A DISTANZA O SCAGLIATI IN ARIA DAI VEICOLI IN TRANSITO.</a:t>
            </a:r>
          </a:p>
        </p:txBody>
      </p:sp>
    </p:spTree>
    <p:extLst>
      <p:ext uri="{BB962C8B-B14F-4D97-AF65-F5344CB8AC3E}">
        <p14:creationId xmlns:p14="http://schemas.microsoft.com/office/powerpoint/2010/main" val="9610453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50255" y="0"/>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6627" name="CasellaDiTesto 2"/>
          <p:cNvSpPr txBox="1">
            <a:spLocks noChangeArrowheads="1"/>
          </p:cNvSpPr>
          <p:nvPr/>
        </p:nvSpPr>
        <p:spPr bwMode="auto">
          <a:xfrm>
            <a:off x="532240" y="1259785"/>
            <a:ext cx="226695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3600" b="1" dirty="0"/>
              <a:t>CADUTA MASSI</a:t>
            </a:r>
          </a:p>
        </p:txBody>
      </p:sp>
      <p:sp>
        <p:nvSpPr>
          <p:cNvPr id="26628" name="CasellaDiTesto 3"/>
          <p:cNvSpPr txBox="1">
            <a:spLocks noChangeArrowheads="1"/>
          </p:cNvSpPr>
          <p:nvPr/>
        </p:nvSpPr>
        <p:spPr bwMode="auto">
          <a:xfrm>
            <a:off x="5991295" y="1373670"/>
            <a:ext cx="5529262"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IL PERICOLO DI CADUTA DI MASSI DALLA PARETE ROCCIOSA DI SINISTRA O DI DESTRA CON </a:t>
            </a:r>
            <a:r>
              <a:rPr lang="it-IT" altLang="it-IT" sz="1800" b="1" dirty="0"/>
              <a:t>POSSIBILE PRESENZA </a:t>
            </a:r>
            <a:r>
              <a:rPr lang="it-IT" altLang="it-IT" sz="1800" dirty="0"/>
              <a:t>DI PIETRE SULLA CARREGGIATA.</a:t>
            </a:r>
          </a:p>
        </p:txBody>
      </p:sp>
      <p:pic>
        <p:nvPicPr>
          <p:cNvPr id="26629"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4629" y="2567885"/>
            <a:ext cx="4386581" cy="38726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Immagine 6">
            <a:extLst>
              <a:ext uri="{FF2B5EF4-FFF2-40B4-BE49-F238E27FC236}">
                <a16:creationId xmlns:a16="http://schemas.microsoft.com/office/drawing/2014/main" id="{6D76DA8A-4EED-C147-B3B3-11AB7BA903DF}"/>
              </a:ext>
            </a:extLst>
          </p:cNvPr>
          <p:cNvPicPr>
            <a:picLocks noChangeAspect="1"/>
          </p:cNvPicPr>
          <p:nvPr/>
        </p:nvPicPr>
        <p:blipFill>
          <a:blip r:embed="rId3"/>
          <a:stretch>
            <a:fillRect/>
          </a:stretch>
        </p:blipFill>
        <p:spPr>
          <a:xfrm>
            <a:off x="1346459" y="2792414"/>
            <a:ext cx="4979391" cy="3730380"/>
          </a:xfrm>
          <a:prstGeom prst="rect">
            <a:avLst/>
          </a:prstGeom>
        </p:spPr>
      </p:pic>
    </p:spTree>
    <p:extLst>
      <p:ext uri="{BB962C8B-B14F-4D97-AF65-F5344CB8AC3E}">
        <p14:creationId xmlns:p14="http://schemas.microsoft.com/office/powerpoint/2010/main" val="567842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0941" y="4482896"/>
            <a:ext cx="2022248" cy="20222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1" name="Immagin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1" y="1398588"/>
            <a:ext cx="2798763" cy="2798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2426346" y="117084"/>
            <a:ext cx="8512267"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7653" name="CasellaDiTesto 2"/>
          <p:cNvSpPr txBox="1">
            <a:spLocks noChangeArrowheads="1"/>
          </p:cNvSpPr>
          <p:nvPr/>
        </p:nvSpPr>
        <p:spPr bwMode="auto">
          <a:xfrm>
            <a:off x="5966326" y="1317413"/>
            <a:ext cx="4459822"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000" b="1" dirty="0"/>
              <a:t>SEMAFORO</a:t>
            </a:r>
          </a:p>
        </p:txBody>
      </p:sp>
      <p:sp>
        <p:nvSpPr>
          <p:cNvPr id="27654" name="CasellaDiTesto 3"/>
          <p:cNvSpPr txBox="1">
            <a:spLocks noChangeArrowheads="1"/>
          </p:cNvSpPr>
          <p:nvPr/>
        </p:nvSpPr>
        <p:spPr bwMode="auto">
          <a:xfrm>
            <a:off x="6723801" y="2517742"/>
            <a:ext cx="4214812" cy="29238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PRESEGNALA UN IMPIANTO SEMAFORICO POSTO SULLE STRADE SIA URBANE CHE EXTRAURBANE E PUÒ AVERE IL DISCO GIALLO SOSTITUITO DA UN SEGNALE LUMINOSO GIALLO LAMPEGGIANTE. HA TRE DISCHI CHE POSSONO ESSERE DISPOSTI </a:t>
            </a:r>
            <a:r>
              <a:rPr lang="it-IT" altLang="it-IT" sz="2000" b="1" dirty="0">
                <a:solidFill>
                  <a:srgbClr val="FF0000"/>
                </a:solidFill>
              </a:rPr>
              <a:t>IN VERTICALE </a:t>
            </a:r>
            <a:r>
              <a:rPr lang="it-IT" altLang="it-IT" sz="1800" dirty="0"/>
              <a:t>O </a:t>
            </a:r>
            <a:r>
              <a:rPr lang="it-IT" altLang="it-IT" sz="2000" b="1" dirty="0">
                <a:solidFill>
                  <a:srgbClr val="FF0000"/>
                </a:solidFill>
              </a:rPr>
              <a:t>IN ORIZZONTALE </a:t>
            </a:r>
            <a:r>
              <a:rPr lang="it-IT" altLang="it-IT" sz="1800" dirty="0"/>
              <a:t>ED INDICANO LA DISPOSIZIONE EFFETTIVA DELLE LUCI DEL SEMAFORO.</a:t>
            </a:r>
          </a:p>
        </p:txBody>
      </p:sp>
    </p:spTree>
    <p:extLst>
      <p:ext uri="{BB962C8B-B14F-4D97-AF65-F5344CB8AC3E}">
        <p14:creationId xmlns:p14="http://schemas.microsoft.com/office/powerpoint/2010/main" val="6229203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Immagin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34320" y="4652738"/>
            <a:ext cx="2232834" cy="1971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p:cNvSpPr/>
          <p:nvPr/>
        </p:nvSpPr>
        <p:spPr>
          <a:xfrm>
            <a:off x="2140791" y="-15231"/>
            <a:ext cx="8512651"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8678" name="CasellaDiTesto 2"/>
          <p:cNvSpPr txBox="1">
            <a:spLocks noChangeArrowheads="1"/>
          </p:cNvSpPr>
          <p:nvPr/>
        </p:nvSpPr>
        <p:spPr bwMode="auto">
          <a:xfrm>
            <a:off x="8408728" y="1407660"/>
            <a:ext cx="190341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AEROMOBILI</a:t>
            </a:r>
          </a:p>
        </p:txBody>
      </p:sp>
      <p:sp>
        <p:nvSpPr>
          <p:cNvPr id="28679" name="CasellaDiTesto 3"/>
          <p:cNvSpPr txBox="1">
            <a:spLocks noChangeArrowheads="1"/>
          </p:cNvSpPr>
          <p:nvPr/>
        </p:nvSpPr>
        <p:spPr bwMode="auto">
          <a:xfrm>
            <a:off x="4880848" y="1914072"/>
            <a:ext cx="3595688" cy="1201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PRESEGNALA LA POSSIBILITÀ DI UN IMPROVVISO FORTE RUMORE O ABBAGLIAMENTO, DOVUTO AD AEROPLANI A BASSA QUOTA.</a:t>
            </a:r>
          </a:p>
        </p:txBody>
      </p:sp>
      <p:sp>
        <p:nvSpPr>
          <p:cNvPr id="28680" name="CasellaDiTesto 4"/>
          <p:cNvSpPr txBox="1">
            <a:spLocks noChangeArrowheads="1"/>
          </p:cNvSpPr>
          <p:nvPr/>
        </p:nvSpPr>
        <p:spPr bwMode="auto">
          <a:xfrm>
            <a:off x="724457" y="1914072"/>
            <a:ext cx="203200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FORTE VENTO LATERALE</a:t>
            </a:r>
          </a:p>
        </p:txBody>
      </p:sp>
      <p:sp>
        <p:nvSpPr>
          <p:cNvPr id="28681" name="CasellaDiTesto 5"/>
          <p:cNvSpPr txBox="1">
            <a:spLocks noChangeArrowheads="1"/>
          </p:cNvSpPr>
          <p:nvPr/>
        </p:nvSpPr>
        <p:spPr bwMode="auto">
          <a:xfrm>
            <a:off x="3083004" y="3157290"/>
            <a:ext cx="3595687"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LA POSSIBILITÀ DI FORTI RAFFICHE DI VENTO LATERALE ALL’USCITA DI UNA GALLERIA, SU UN VIADOTTO ESPOSTO AD IMPROVVISE FOLATE ECC..</a:t>
            </a:r>
          </a:p>
        </p:txBody>
      </p:sp>
      <p:sp>
        <p:nvSpPr>
          <p:cNvPr id="28682" name="CasellaDiTesto 6"/>
          <p:cNvSpPr txBox="1">
            <a:spLocks noChangeArrowheads="1"/>
          </p:cNvSpPr>
          <p:nvPr/>
        </p:nvSpPr>
        <p:spPr bwMode="auto">
          <a:xfrm>
            <a:off x="7964714" y="3822475"/>
            <a:ext cx="2315936"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PERICOLO DI INCENDIO</a:t>
            </a:r>
          </a:p>
        </p:txBody>
      </p:sp>
      <p:sp>
        <p:nvSpPr>
          <p:cNvPr id="28683" name="CasellaDiTesto 7"/>
          <p:cNvSpPr txBox="1">
            <a:spLocks noChangeArrowheads="1"/>
          </p:cNvSpPr>
          <p:nvPr/>
        </p:nvSpPr>
        <p:spPr bwMode="auto">
          <a:xfrm>
            <a:off x="4369026" y="4761263"/>
            <a:ext cx="3595688"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INDICA ZONE FIANCHEGGIANTI LA STRADA AD ALTO RISCHIO DI INCENDIO (ad esempio boschi facilmente infiammabili)</a:t>
            </a:r>
          </a:p>
        </p:txBody>
      </p:sp>
      <p:pic>
        <p:nvPicPr>
          <p:cNvPr id="3" name="Immagine 2"/>
          <p:cNvPicPr>
            <a:picLocks noChangeAspect="1"/>
          </p:cNvPicPr>
          <p:nvPr/>
        </p:nvPicPr>
        <p:blipFill>
          <a:blip r:embed="rId3"/>
          <a:stretch>
            <a:fillRect/>
          </a:stretch>
        </p:blipFill>
        <p:spPr>
          <a:xfrm>
            <a:off x="895350" y="2860676"/>
            <a:ext cx="2032000" cy="1778000"/>
          </a:xfrm>
          <a:prstGeom prst="rect">
            <a:avLst/>
          </a:prstGeom>
        </p:spPr>
      </p:pic>
      <p:pic>
        <p:nvPicPr>
          <p:cNvPr id="4" name="Immagine 3"/>
          <p:cNvPicPr>
            <a:picLocks noChangeAspect="1"/>
          </p:cNvPicPr>
          <p:nvPr/>
        </p:nvPicPr>
        <p:blipFill>
          <a:blip r:embed="rId4"/>
          <a:stretch>
            <a:fillRect/>
          </a:stretch>
        </p:blipFill>
        <p:spPr>
          <a:xfrm>
            <a:off x="8713602" y="1891763"/>
            <a:ext cx="1804114" cy="1613807"/>
          </a:xfrm>
          <a:prstGeom prst="rect">
            <a:avLst/>
          </a:prstGeom>
        </p:spPr>
      </p:pic>
    </p:spTree>
    <p:extLst>
      <p:ext uri="{BB962C8B-B14F-4D97-AF65-F5344CB8AC3E}">
        <p14:creationId xmlns:p14="http://schemas.microsoft.com/office/powerpoint/2010/main" val="28062443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1835" y="1528416"/>
            <a:ext cx="4399860" cy="3884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1344" y="159895"/>
            <a:ext cx="8512267" cy="1200329"/>
          </a:xfrm>
          <a:prstGeom prst="rect">
            <a:avLst/>
          </a:prstGeom>
          <a:noFill/>
        </p:spPr>
        <p:txBody>
          <a:bodyPr wrap="none">
            <a:spAutoFit/>
          </a:bodyPr>
          <a:lstStyle/>
          <a:p>
            <a:pPr algn="ctr">
              <a:defRPr/>
            </a:pPr>
            <a:r>
              <a:rPr lang="it-IT" sz="72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SEGNALI DI PERICOLO</a:t>
            </a:r>
          </a:p>
        </p:txBody>
      </p:sp>
      <p:sp>
        <p:nvSpPr>
          <p:cNvPr id="29700" name="CasellaDiTesto 3"/>
          <p:cNvSpPr txBox="1">
            <a:spLocks noChangeArrowheads="1"/>
          </p:cNvSpPr>
          <p:nvPr/>
        </p:nvSpPr>
        <p:spPr bwMode="auto">
          <a:xfrm>
            <a:off x="3098174" y="1764073"/>
            <a:ext cx="30480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3600" b="1" dirty="0"/>
              <a:t>ALTRI PERICOLI</a:t>
            </a:r>
          </a:p>
        </p:txBody>
      </p:sp>
      <p:sp>
        <p:nvSpPr>
          <p:cNvPr id="29701" name="CasellaDiTesto 4"/>
          <p:cNvSpPr txBox="1">
            <a:spLocks noChangeArrowheads="1"/>
          </p:cNvSpPr>
          <p:nvPr/>
        </p:nvSpPr>
        <p:spPr bwMode="auto">
          <a:xfrm>
            <a:off x="565318" y="3553812"/>
            <a:ext cx="5065712"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800" dirty="0"/>
              <a:t>IL SEGNALE, CON </a:t>
            </a:r>
            <a:r>
              <a:rPr lang="it-IT" altLang="it-IT" sz="2800" b="1" dirty="0"/>
              <a:t>PANNELLO INTEGRATIVO OBBLIGATORIO </a:t>
            </a:r>
            <a:r>
              <a:rPr lang="it-IT" altLang="it-IT" sz="2800" dirty="0"/>
              <a:t>RECANTE APPOSITO SIMBOLO O ISCRIZIONE, INDICA UN PERICOLO DIVERSO DA QUELLI PER CUI SONO PREVISTI SPECIFICI SEGNALI.</a:t>
            </a:r>
          </a:p>
        </p:txBody>
      </p:sp>
    </p:spTree>
    <p:extLst>
      <p:ext uri="{BB962C8B-B14F-4D97-AF65-F5344CB8AC3E}">
        <p14:creationId xmlns:p14="http://schemas.microsoft.com/office/powerpoint/2010/main" val="30143026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26364" y="215820"/>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
        <p:nvSpPr>
          <p:cNvPr id="3" name="Rettangolo 2"/>
          <p:cNvSpPr/>
          <p:nvPr/>
        </p:nvSpPr>
        <p:spPr>
          <a:xfrm>
            <a:off x="1128042" y="1549956"/>
            <a:ext cx="2416815"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0724" name="CasellaDiTesto 3"/>
          <p:cNvSpPr txBox="1">
            <a:spLocks noChangeArrowheads="1"/>
          </p:cNvSpPr>
          <p:nvPr/>
        </p:nvSpPr>
        <p:spPr bwMode="auto">
          <a:xfrm>
            <a:off x="1955801" y="2268538"/>
            <a:ext cx="4219575"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INTERSEZIONE CON PRECEDENZA A DESTRA</a:t>
            </a:r>
          </a:p>
        </p:txBody>
      </p:sp>
      <p:sp>
        <p:nvSpPr>
          <p:cNvPr id="30725" name="CasellaDiTesto 4"/>
          <p:cNvSpPr txBox="1">
            <a:spLocks noChangeArrowheads="1"/>
          </p:cNvSpPr>
          <p:nvPr/>
        </p:nvSpPr>
        <p:spPr bwMode="auto">
          <a:xfrm>
            <a:off x="1859112" y="3275693"/>
            <a:ext cx="4657725"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PRESEGNALA UN INCROCIO IN CUI VIGE LA REGOLA GENERALE DI DARE LA PRECEDENZA A DESTRA. NON È IMPIEGATO SU STRADE CHE GODONO DEL DIRITTO DI PRECEDENZA.</a:t>
            </a:r>
          </a:p>
        </p:txBody>
      </p:sp>
      <p:pic>
        <p:nvPicPr>
          <p:cNvPr id="30726"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4280" y="2139330"/>
            <a:ext cx="3748088" cy="3311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0519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
        <p:nvSpPr>
          <p:cNvPr id="3" name="Rettangolo 2"/>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1748" name="CasellaDiTesto 3"/>
          <p:cNvSpPr txBox="1">
            <a:spLocks noChangeArrowheads="1"/>
          </p:cNvSpPr>
          <p:nvPr/>
        </p:nvSpPr>
        <p:spPr bwMode="auto">
          <a:xfrm>
            <a:off x="1963738" y="2252663"/>
            <a:ext cx="464185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INTERSEZIONE CON </a:t>
            </a:r>
          </a:p>
          <a:p>
            <a:pPr algn="ctr" eaLnBrk="1" hangingPunct="1">
              <a:spcBef>
                <a:spcPct val="0"/>
              </a:spcBef>
              <a:buFontTx/>
              <a:buNone/>
            </a:pPr>
            <a:r>
              <a:rPr lang="it-IT" altLang="it-IT" sz="2400" b="1" dirty="0"/>
              <a:t>DIRITTO DI PRECEDENZA</a:t>
            </a:r>
          </a:p>
        </p:txBody>
      </p:sp>
      <p:sp>
        <p:nvSpPr>
          <p:cNvPr id="31749" name="CasellaDiTesto 4"/>
          <p:cNvSpPr txBox="1">
            <a:spLocks noChangeArrowheads="1"/>
          </p:cNvSpPr>
          <p:nvPr/>
        </p:nvSpPr>
        <p:spPr bwMode="auto">
          <a:xfrm>
            <a:off x="423174" y="3358598"/>
            <a:ext cx="5094287" cy="203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UN INCROCIO CON STRADA DI MINORE IMPORTANZA IN CUI SI HA LA PRECEDENZA SUI VEICOLI PROVENIENTI DALLE STRADE SUBORDINATE </a:t>
            </a:r>
            <a:r>
              <a:rPr lang="it-IT" altLang="it-IT" sz="1800" b="1" dirty="0"/>
              <a:t>SIA DA DESTRA CHE DA SINISTRA</a:t>
            </a:r>
            <a:r>
              <a:rPr lang="it-IT" altLang="it-IT" sz="1800" dirty="0"/>
              <a:t>. IL SEGNALE PERDE LA SUA EFFICACIA IN PRESENZA DI AGENTE CHE REGOLA IL TRAFFICO E PUÒ ESSERE PRECEDUTO DAL SEGNALE DIRITTO DI PRECEDENZA.</a:t>
            </a:r>
          </a:p>
        </p:txBody>
      </p:sp>
      <p:pic>
        <p:nvPicPr>
          <p:cNvPr id="31750"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76936" y="1679840"/>
            <a:ext cx="4818308" cy="425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2904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Immagin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6489" y="2791959"/>
            <a:ext cx="3896352" cy="3439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1" name="Immagin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2925" y="3272528"/>
            <a:ext cx="3363153" cy="29691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2774" name="CasellaDiTesto 3"/>
          <p:cNvSpPr txBox="1">
            <a:spLocks noChangeArrowheads="1"/>
          </p:cNvSpPr>
          <p:nvPr/>
        </p:nvSpPr>
        <p:spPr bwMode="auto">
          <a:xfrm>
            <a:off x="4271548" y="1233026"/>
            <a:ext cx="488315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t>INTERSEZIONE A “T” </a:t>
            </a:r>
          </a:p>
          <a:p>
            <a:pPr algn="ctr" eaLnBrk="1" hangingPunct="1">
              <a:spcBef>
                <a:spcPct val="0"/>
              </a:spcBef>
              <a:buFontTx/>
              <a:buNone/>
            </a:pPr>
            <a:r>
              <a:rPr lang="it-IT" altLang="it-IT" sz="2400" b="1" dirty="0"/>
              <a:t>CON DIRITTO DI PRECEDENZA</a:t>
            </a:r>
          </a:p>
        </p:txBody>
      </p:sp>
      <p:sp>
        <p:nvSpPr>
          <p:cNvPr id="32775" name="CasellaDiTesto 4"/>
          <p:cNvSpPr txBox="1">
            <a:spLocks noChangeArrowheads="1"/>
          </p:cNvSpPr>
          <p:nvPr/>
        </p:nvSpPr>
        <p:spPr bwMode="auto">
          <a:xfrm>
            <a:off x="4029696" y="3542401"/>
            <a:ext cx="3473174"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PRESEGNALA UN INCOCIO A “T” CON UNA STRADA SECONDARIA DI MINORE IMPORTANZA CHE NON HA DIRITTO DI PRECEDENZA E CHE SI IMMETTE DA </a:t>
            </a:r>
            <a:r>
              <a:rPr lang="it-IT" altLang="it-IT" sz="2400" b="1" dirty="0">
                <a:solidFill>
                  <a:srgbClr val="FF0000"/>
                </a:solidFill>
              </a:rPr>
              <a:t>DESTRA </a:t>
            </a:r>
            <a:r>
              <a:rPr lang="it-IT" altLang="it-IT" sz="1800" dirty="0"/>
              <a:t>O DA </a:t>
            </a:r>
            <a:r>
              <a:rPr lang="it-IT" altLang="it-IT" sz="2400" b="1" dirty="0">
                <a:solidFill>
                  <a:srgbClr val="FF0000"/>
                </a:solidFill>
              </a:rPr>
              <a:t>SINISTRA.</a:t>
            </a:r>
          </a:p>
        </p:txBody>
      </p:sp>
      <p:sp>
        <p:nvSpPr>
          <p:cNvPr id="8" name="Rettangolo 7">
            <a:extLst>
              <a:ext uri="{FF2B5EF4-FFF2-40B4-BE49-F238E27FC236}">
                <a16:creationId xmlns:a16="http://schemas.microsoft.com/office/drawing/2014/main" id="{8F893D8A-9885-6D48-A6DC-2E3CB50C8C1A}"/>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6854907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s5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2463" y="1876595"/>
            <a:ext cx="2407104" cy="2407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5" name="Immagine 9" descr="s5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74352" y="3911488"/>
            <a:ext cx="2031325" cy="2031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517525" y="1059962"/>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3798" name="CasellaDiTesto 3"/>
          <p:cNvSpPr txBox="1">
            <a:spLocks noChangeArrowheads="1"/>
          </p:cNvSpPr>
          <p:nvPr/>
        </p:nvSpPr>
        <p:spPr bwMode="auto">
          <a:xfrm>
            <a:off x="4511676" y="1840707"/>
            <a:ext cx="3332163"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CONFLUENZA (a destra)</a:t>
            </a:r>
          </a:p>
        </p:txBody>
      </p:sp>
      <p:sp>
        <p:nvSpPr>
          <p:cNvPr id="33799" name="CasellaDiTesto 4"/>
          <p:cNvSpPr txBox="1">
            <a:spLocks noChangeArrowheads="1"/>
          </p:cNvSpPr>
          <p:nvPr/>
        </p:nvSpPr>
        <p:spPr bwMode="auto">
          <a:xfrm>
            <a:off x="4511676" y="2368891"/>
            <a:ext cx="5580905" cy="147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PRESEGNALA UN’IMMISSIONE DA DESTRA CON CORSIA DI ACELLERAZIONE O COMUNQUE UNA CONFLUENZA SUL LATO DESTRO DELLA CARREGGIATA. PUÒ TROVARSI SULLE AUTOSTRADE E COMPORTA IL SEGNALE DARE PRECEDENZA POSTO SULLA RAMPA DI RACCORDO.</a:t>
            </a:r>
          </a:p>
        </p:txBody>
      </p:sp>
      <p:sp>
        <p:nvSpPr>
          <p:cNvPr id="33800" name="CasellaDiTesto 6"/>
          <p:cNvSpPr txBox="1">
            <a:spLocks noChangeArrowheads="1"/>
          </p:cNvSpPr>
          <p:nvPr/>
        </p:nvSpPr>
        <p:spPr bwMode="auto">
          <a:xfrm>
            <a:off x="3964767" y="4173538"/>
            <a:ext cx="39465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t>CONFLUENZA (a sinistra)</a:t>
            </a:r>
          </a:p>
        </p:txBody>
      </p:sp>
      <p:sp>
        <p:nvSpPr>
          <p:cNvPr id="33801" name="CasellaDiTesto 7"/>
          <p:cNvSpPr txBox="1">
            <a:spLocks noChangeArrowheads="1"/>
          </p:cNvSpPr>
          <p:nvPr/>
        </p:nvSpPr>
        <p:spPr bwMode="auto">
          <a:xfrm>
            <a:off x="1033153" y="4602748"/>
            <a:ext cx="8255675"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USATO SU STRADE CHE GODONO DEL DIRITTO DI PRECEDENZA, PRESEGNALA UN’IMMISSIONE STRADALE CON </a:t>
            </a:r>
            <a:r>
              <a:rPr lang="it-IT" altLang="it-IT" sz="1800" b="1" dirty="0"/>
              <a:t>CORSIA DI ACCELLERAZIONE </a:t>
            </a:r>
            <a:r>
              <a:rPr lang="it-IT" altLang="it-IT" sz="1800" dirty="0"/>
              <a:t>POSTA SULLA SINISTRA O COMUNQUE UNA </a:t>
            </a:r>
            <a:r>
              <a:rPr lang="it-IT" altLang="it-IT" sz="1800" b="1" dirty="0"/>
              <a:t>CONFLUENZA</a:t>
            </a:r>
            <a:r>
              <a:rPr lang="it-IT" altLang="it-IT" sz="1800" dirty="0"/>
              <a:t> SUL LATO SINISTRO DELLA CARREGGIATA. SI TROVA SU CARREGGIATE A SENSO UNICO DI CIRCOLAZIONE E COMPORTA IL SEGNALE DARE PRECEDENZA POSTO SULLA </a:t>
            </a:r>
            <a:r>
              <a:rPr lang="it-IT" altLang="it-IT" sz="1800" b="1" dirty="0"/>
              <a:t>STRADA DI IMMISSIONE LATERALE</a:t>
            </a:r>
            <a:r>
              <a:rPr lang="it-IT" altLang="it-IT" sz="1800" dirty="0"/>
              <a:t>.</a:t>
            </a:r>
          </a:p>
        </p:txBody>
      </p:sp>
      <p:sp>
        <p:nvSpPr>
          <p:cNvPr id="10" name="Rettangolo 9">
            <a:extLst>
              <a:ext uri="{FF2B5EF4-FFF2-40B4-BE49-F238E27FC236}">
                <a16:creationId xmlns:a16="http://schemas.microsoft.com/office/drawing/2014/main" id="{93EDEC00-FF6C-754B-9012-415A3E0B6E51}"/>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0151570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4822" name="CasellaDiTesto 4"/>
          <p:cNvSpPr txBox="1">
            <a:spLocks noChangeArrowheads="1"/>
          </p:cNvSpPr>
          <p:nvPr/>
        </p:nvSpPr>
        <p:spPr bwMode="auto">
          <a:xfrm>
            <a:off x="4284775" y="2041751"/>
            <a:ext cx="27066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DARE PRECEDENZA</a:t>
            </a:r>
          </a:p>
        </p:txBody>
      </p:sp>
      <p:sp>
        <p:nvSpPr>
          <p:cNvPr id="34823" name="CasellaDiTesto 5"/>
          <p:cNvSpPr txBox="1">
            <a:spLocks noChangeArrowheads="1"/>
          </p:cNvSpPr>
          <p:nvPr/>
        </p:nvSpPr>
        <p:spPr bwMode="auto">
          <a:xfrm>
            <a:off x="4360069" y="2492602"/>
            <a:ext cx="455136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VIENE POSTO SU STRADA SECONDARIA CHE NON GODE DEL DIRITTO DI PRECEDENZA. SI TROVA ANCHE SULLE </a:t>
            </a:r>
            <a:r>
              <a:rPr lang="it-IT" altLang="it-IT" sz="1800" b="1" dirty="0"/>
              <a:t>RAMPE DI RACCORDO </a:t>
            </a:r>
            <a:r>
              <a:rPr lang="it-IT" altLang="it-IT" sz="1800" dirty="0"/>
              <a:t>PER L’IMMISSIONE IN AUTOSTRADA. </a:t>
            </a:r>
          </a:p>
        </p:txBody>
      </p:sp>
      <p:sp>
        <p:nvSpPr>
          <p:cNvPr id="34824" name="CasellaDiTesto 6"/>
          <p:cNvSpPr txBox="1">
            <a:spLocks noChangeArrowheads="1"/>
          </p:cNvSpPr>
          <p:nvPr/>
        </p:nvSpPr>
        <p:spPr bwMode="auto">
          <a:xfrm>
            <a:off x="1858964" y="4187825"/>
            <a:ext cx="5837237" cy="73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SULLE STRADE EXTRAURBANE È PRECEDUTODAL SEGNALE</a:t>
            </a:r>
          </a:p>
          <a:p>
            <a:pPr algn="r" eaLnBrk="1" hangingPunct="1">
              <a:spcBef>
                <a:spcPct val="0"/>
              </a:spcBef>
              <a:buFontTx/>
              <a:buNone/>
            </a:pPr>
            <a:r>
              <a:rPr lang="it-IT" altLang="it-IT" sz="1800" dirty="0"/>
              <a:t> </a:t>
            </a:r>
            <a:r>
              <a:rPr lang="it-IT" altLang="it-IT" sz="2400" b="1" dirty="0"/>
              <a:t>PREAVVISO DI DARE PRECEDENZA</a:t>
            </a:r>
          </a:p>
        </p:txBody>
      </p:sp>
      <p:sp>
        <p:nvSpPr>
          <p:cNvPr id="34825" name="CasellaDiTesto 7"/>
          <p:cNvSpPr txBox="1">
            <a:spLocks noChangeArrowheads="1"/>
          </p:cNvSpPr>
          <p:nvPr/>
        </p:nvSpPr>
        <p:spPr bwMode="auto">
          <a:xfrm>
            <a:off x="1056904" y="4924287"/>
            <a:ext cx="663929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PRESEGNALA LA SUCCESSIVA PRESENZA DI UN SEGNALE DI DARE PRECEDENZA E INDICA LA </a:t>
            </a:r>
            <a:r>
              <a:rPr lang="it-IT" altLang="it-IT" sz="1800" b="1" dirty="0"/>
              <a:t>DISTANZA DALL’INCROCIO </a:t>
            </a:r>
            <a:r>
              <a:rPr lang="it-IT" altLang="it-IT" sz="1800" dirty="0"/>
              <a:t>IN CUI DOVREMO DARE LA PRECEDENZA SIA A DESTRA CHE A SINISTRA. PUÒ PRESEGNALARE UN INCROCIO A </a:t>
            </a:r>
            <a:r>
              <a:rPr lang="it-IT" altLang="it-IT" sz="1800" b="1" dirty="0"/>
              <a:t>“T”</a:t>
            </a:r>
          </a:p>
        </p:txBody>
      </p:sp>
      <p:pic>
        <p:nvPicPr>
          <p:cNvPr id="2" name="Immagine 1"/>
          <p:cNvPicPr>
            <a:picLocks noChangeAspect="1"/>
          </p:cNvPicPr>
          <p:nvPr/>
        </p:nvPicPr>
        <p:blipFill>
          <a:blip r:embed="rId2"/>
          <a:stretch>
            <a:fillRect/>
          </a:stretch>
        </p:blipFill>
        <p:spPr>
          <a:xfrm>
            <a:off x="1933575" y="1991518"/>
            <a:ext cx="2379484" cy="2100716"/>
          </a:xfrm>
          <a:prstGeom prst="rect">
            <a:avLst/>
          </a:prstGeom>
        </p:spPr>
      </p:pic>
      <p:pic>
        <p:nvPicPr>
          <p:cNvPr id="5" name="Immagine 4"/>
          <p:cNvPicPr>
            <a:picLocks noChangeAspect="1"/>
          </p:cNvPicPr>
          <p:nvPr/>
        </p:nvPicPr>
        <p:blipFill>
          <a:blip r:embed="rId3"/>
          <a:stretch>
            <a:fillRect/>
          </a:stretch>
        </p:blipFill>
        <p:spPr>
          <a:xfrm>
            <a:off x="8741228" y="3089320"/>
            <a:ext cx="2032000" cy="2438400"/>
          </a:xfrm>
          <a:prstGeom prst="rect">
            <a:avLst/>
          </a:prstGeom>
        </p:spPr>
      </p:pic>
      <p:sp>
        <p:nvSpPr>
          <p:cNvPr id="10" name="Rettangolo 9">
            <a:extLst>
              <a:ext uri="{FF2B5EF4-FFF2-40B4-BE49-F238E27FC236}">
                <a16:creationId xmlns:a16="http://schemas.microsoft.com/office/drawing/2014/main" id="{D903B294-E89C-904D-AEFB-A8A635CF4359}"/>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8495020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5846" name="CasellaDiTesto 3"/>
          <p:cNvSpPr txBox="1">
            <a:spLocks noChangeArrowheads="1"/>
          </p:cNvSpPr>
          <p:nvPr/>
        </p:nvSpPr>
        <p:spPr bwMode="auto">
          <a:xfrm>
            <a:off x="3349724" y="2110241"/>
            <a:ext cx="426402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t>FERMARSI E DARE PRECEDENZA</a:t>
            </a:r>
          </a:p>
        </p:txBody>
      </p:sp>
      <p:sp>
        <p:nvSpPr>
          <p:cNvPr id="35847" name="CasellaDiTesto 4"/>
          <p:cNvSpPr txBox="1">
            <a:spLocks noChangeArrowheads="1"/>
          </p:cNvSpPr>
          <p:nvPr/>
        </p:nvSpPr>
        <p:spPr bwMode="auto">
          <a:xfrm>
            <a:off x="1636714" y="2555422"/>
            <a:ext cx="6054725" cy="147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OBBLIGA A </a:t>
            </a:r>
            <a:r>
              <a:rPr lang="it-IT" altLang="it-IT" sz="1800" b="1" dirty="0"/>
              <a:t>FERMARSI</a:t>
            </a:r>
            <a:r>
              <a:rPr lang="it-IT" altLang="it-IT" sz="1800" dirty="0"/>
              <a:t> (IN OGNI CASO) IN CORRISPONDENZA DELLA </a:t>
            </a:r>
            <a:r>
              <a:rPr lang="it-IT" altLang="it-IT" sz="1800" b="1" dirty="0"/>
              <a:t>STRISCIA TRASVERSALE DI ARRESTO</a:t>
            </a:r>
            <a:r>
              <a:rPr lang="it-IT" altLang="it-IT" sz="1800" dirty="0"/>
              <a:t>, ALL’INCROCIO CON UNA STRADA CHE GODE DEL DIRITTO DI PRECEDENZA E IMPONE DI </a:t>
            </a:r>
            <a:r>
              <a:rPr lang="it-IT" altLang="it-IT" sz="1800" b="1" dirty="0"/>
              <a:t>DARE PRECEDENZA </a:t>
            </a:r>
            <a:r>
              <a:rPr lang="it-IT" altLang="it-IT" sz="1800" dirty="0"/>
              <a:t>SIA A DESTRA CHE A SINISTRA SENZA IMPEGNARE L’INCROCIO.</a:t>
            </a:r>
          </a:p>
        </p:txBody>
      </p:sp>
      <p:sp>
        <p:nvSpPr>
          <p:cNvPr id="35848" name="CasellaDiTesto 9"/>
          <p:cNvSpPr txBox="1">
            <a:spLocks noChangeArrowheads="1"/>
          </p:cNvSpPr>
          <p:nvPr/>
        </p:nvSpPr>
        <p:spPr bwMode="auto">
          <a:xfrm>
            <a:off x="4021933" y="4202912"/>
            <a:ext cx="52221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PREAVVISO DI FERMARSI E </a:t>
            </a:r>
          </a:p>
          <a:p>
            <a:pPr eaLnBrk="1" hangingPunct="1">
              <a:spcBef>
                <a:spcPct val="0"/>
              </a:spcBef>
              <a:buFontTx/>
              <a:buNone/>
            </a:pPr>
            <a:r>
              <a:rPr lang="it-IT" altLang="it-IT" sz="2400" b="1" dirty="0"/>
              <a:t>DARE PRECEDENZA</a:t>
            </a:r>
          </a:p>
        </p:txBody>
      </p:sp>
      <p:sp>
        <p:nvSpPr>
          <p:cNvPr id="35849" name="CasellaDiTesto 10"/>
          <p:cNvSpPr txBox="1">
            <a:spLocks noChangeArrowheads="1"/>
          </p:cNvSpPr>
          <p:nvPr/>
        </p:nvSpPr>
        <p:spPr bwMode="auto">
          <a:xfrm>
            <a:off x="4225398" y="5102383"/>
            <a:ext cx="5484812"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CHE AL PROSSIMA INCROCIO DOVREMO ARRESTARCI E DARE LA PRECEDENZA A DESTRA E A SINISTRA POICHÉ VI È UN SEGNALE DI “STOP”.</a:t>
            </a:r>
          </a:p>
        </p:txBody>
      </p:sp>
      <p:pic>
        <p:nvPicPr>
          <p:cNvPr id="4" name="Immagine 3"/>
          <p:cNvPicPr>
            <a:picLocks noChangeAspect="1"/>
          </p:cNvPicPr>
          <p:nvPr/>
        </p:nvPicPr>
        <p:blipFill>
          <a:blip r:embed="rId2"/>
          <a:stretch>
            <a:fillRect/>
          </a:stretch>
        </p:blipFill>
        <p:spPr>
          <a:xfrm>
            <a:off x="7691438" y="1541463"/>
            <a:ext cx="2844800" cy="2857500"/>
          </a:xfrm>
          <a:prstGeom prst="rect">
            <a:avLst/>
          </a:prstGeom>
        </p:spPr>
      </p:pic>
      <p:pic>
        <p:nvPicPr>
          <p:cNvPr id="5" name="Immagine 4"/>
          <p:cNvPicPr>
            <a:picLocks noChangeAspect="1"/>
          </p:cNvPicPr>
          <p:nvPr/>
        </p:nvPicPr>
        <p:blipFill>
          <a:blip r:embed="rId3"/>
          <a:stretch>
            <a:fillRect/>
          </a:stretch>
        </p:blipFill>
        <p:spPr>
          <a:xfrm>
            <a:off x="2108849" y="3654373"/>
            <a:ext cx="1913084" cy="2478314"/>
          </a:xfrm>
          <a:prstGeom prst="rect">
            <a:avLst/>
          </a:prstGeom>
        </p:spPr>
      </p:pic>
      <p:sp>
        <p:nvSpPr>
          <p:cNvPr id="10" name="Rettangolo 9">
            <a:extLst>
              <a:ext uri="{FF2B5EF4-FFF2-40B4-BE49-F238E27FC236}">
                <a16:creationId xmlns:a16="http://schemas.microsoft.com/office/drawing/2014/main" id="{AF6E97CB-CEFA-4742-B501-E94144E656A9}"/>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4007500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6868" name="CasellaDiTesto 3"/>
          <p:cNvSpPr txBox="1">
            <a:spLocks noChangeArrowheads="1"/>
          </p:cNvSpPr>
          <p:nvPr/>
        </p:nvSpPr>
        <p:spPr bwMode="auto">
          <a:xfrm>
            <a:off x="1992313" y="2279651"/>
            <a:ext cx="33718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DIRITTO DI PRECEDENZA</a:t>
            </a:r>
          </a:p>
        </p:txBody>
      </p:sp>
      <p:sp>
        <p:nvSpPr>
          <p:cNvPr id="36869" name="CasellaDiTesto 4"/>
          <p:cNvSpPr txBox="1">
            <a:spLocks noChangeArrowheads="1"/>
          </p:cNvSpPr>
          <p:nvPr/>
        </p:nvSpPr>
        <p:spPr bwMode="auto">
          <a:xfrm>
            <a:off x="1992314" y="2741613"/>
            <a:ext cx="42449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INDICA L’INIZIO DI UNA STRADA IN CUI I VEICOLI HANNO DIRITTO DI PRECEDENZA.</a:t>
            </a:r>
          </a:p>
        </p:txBody>
      </p:sp>
      <p:sp>
        <p:nvSpPr>
          <p:cNvPr id="36870" name="CasellaDiTesto 5"/>
          <p:cNvSpPr txBox="1">
            <a:spLocks noChangeArrowheads="1"/>
          </p:cNvSpPr>
          <p:nvPr/>
        </p:nvSpPr>
        <p:spPr bwMode="auto">
          <a:xfrm>
            <a:off x="5795168" y="3174999"/>
            <a:ext cx="44751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t>FINE DEL DIRITTO DI PRECEDENZA</a:t>
            </a:r>
          </a:p>
        </p:txBody>
      </p:sp>
      <p:sp>
        <p:nvSpPr>
          <p:cNvPr id="36871" name="CasellaDiTesto 6"/>
          <p:cNvSpPr txBox="1">
            <a:spLocks noChangeArrowheads="1"/>
          </p:cNvSpPr>
          <p:nvPr/>
        </p:nvSpPr>
        <p:spPr bwMode="auto">
          <a:xfrm>
            <a:off x="6090413" y="3664487"/>
            <a:ext cx="4365625" cy="230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SEGNALA LA FINE DELLA STRADA CON DIRITTO DI PRECEDENZA CON IL RIPRISTINO DELLA NORM GENERALE SULLA PRECEDENZA A DESTRA. È UN PREAVVISO DI MODIFICA DELLE PRECEDENTI NORME SULLA PRECEDENZA AGLI INCROCI E PUÒ ESSERE SEGUITO DAL SEGNALE FERMARSI E DARE PRECEDENZA.</a:t>
            </a:r>
          </a:p>
        </p:txBody>
      </p:sp>
      <p:sp>
        <p:nvSpPr>
          <p:cNvPr id="11" name="Diamante 10"/>
          <p:cNvSpPr>
            <a:spLocks noChangeArrowheads="1"/>
          </p:cNvSpPr>
          <p:nvPr/>
        </p:nvSpPr>
        <p:spPr bwMode="auto">
          <a:xfrm>
            <a:off x="6888164" y="1119187"/>
            <a:ext cx="2289175" cy="2005012"/>
          </a:xfrm>
          <a:prstGeom prst="diamond">
            <a:avLst/>
          </a:prstGeom>
          <a:solidFill>
            <a:schemeClr val="bg1"/>
          </a:solidFill>
          <a:ln w="9525">
            <a:solidFill>
              <a:schemeClr val="tx1"/>
            </a:solidFill>
            <a:miter lim="800000"/>
            <a:headEnd/>
            <a:tailEnd/>
          </a:ln>
          <a:effectLst>
            <a:outerShdw blurRad="40000" dist="23000" dir="5400000" rotWithShape="0">
              <a:srgbClr val="808080">
                <a:alpha val="34999"/>
              </a:srgbClr>
            </a:outerShdw>
          </a:effectLst>
        </p:spPr>
        <p:txBody>
          <a:bodyPr anchor="ctr"/>
          <a:lstStyle/>
          <a:p>
            <a:pPr algn="ctr">
              <a:defRPr/>
            </a:pPr>
            <a:endParaRPr lang="it-IT">
              <a:solidFill>
                <a:schemeClr val="lt1"/>
              </a:solidFill>
            </a:endParaRPr>
          </a:p>
        </p:txBody>
      </p:sp>
      <p:sp>
        <p:nvSpPr>
          <p:cNvPr id="12" name="Diamante 11"/>
          <p:cNvSpPr>
            <a:spLocks noChangeArrowheads="1"/>
          </p:cNvSpPr>
          <p:nvPr/>
        </p:nvSpPr>
        <p:spPr bwMode="auto">
          <a:xfrm>
            <a:off x="7297738" y="1380736"/>
            <a:ext cx="1470025" cy="1425575"/>
          </a:xfrm>
          <a:prstGeom prst="diamond">
            <a:avLst/>
          </a:prstGeom>
          <a:solidFill>
            <a:srgbClr val="E46C0A"/>
          </a:solidFill>
          <a:ln w="9525">
            <a:solidFill>
              <a:srgbClr val="000000"/>
            </a:solidFill>
            <a:miter lim="800000"/>
            <a:headEnd/>
            <a:tailEnd/>
          </a:ln>
          <a:effectLst>
            <a:outerShdw blurRad="40000" dist="23000" dir="5400000" rotWithShape="0">
              <a:srgbClr val="808080">
                <a:alpha val="34999"/>
              </a:srgbClr>
            </a:outerShdw>
          </a:effectLst>
        </p:spPr>
        <p:txBody>
          <a:bodyPr anchor="ctr"/>
          <a:lstStyle/>
          <a:p>
            <a:pPr algn="ctr">
              <a:defRPr/>
            </a:pPr>
            <a:endParaRPr lang="it-IT">
              <a:solidFill>
                <a:schemeClr val="lt1"/>
              </a:solidFill>
            </a:endParaRPr>
          </a:p>
        </p:txBody>
      </p:sp>
      <p:sp>
        <p:nvSpPr>
          <p:cNvPr id="13" name="Diamante 12"/>
          <p:cNvSpPr>
            <a:spLocks noChangeArrowheads="1"/>
          </p:cNvSpPr>
          <p:nvPr/>
        </p:nvSpPr>
        <p:spPr bwMode="auto">
          <a:xfrm>
            <a:off x="2582863" y="3886200"/>
            <a:ext cx="2290762" cy="2006600"/>
          </a:xfrm>
          <a:prstGeom prst="diamond">
            <a:avLst/>
          </a:prstGeom>
          <a:solidFill>
            <a:schemeClr val="bg1"/>
          </a:solidFill>
          <a:ln w="9525">
            <a:solidFill>
              <a:schemeClr val="tx1"/>
            </a:solidFill>
            <a:miter lim="800000"/>
            <a:headEnd/>
            <a:tailEnd/>
          </a:ln>
          <a:effectLst>
            <a:outerShdw blurRad="40000" dist="23000" dir="5400000" rotWithShape="0">
              <a:srgbClr val="808080">
                <a:alpha val="34999"/>
              </a:srgbClr>
            </a:outerShdw>
          </a:effectLst>
        </p:spPr>
        <p:txBody>
          <a:bodyPr anchor="ctr"/>
          <a:lstStyle/>
          <a:p>
            <a:pPr algn="ctr">
              <a:defRPr/>
            </a:pPr>
            <a:endParaRPr lang="it-IT">
              <a:solidFill>
                <a:schemeClr val="lt1"/>
              </a:solidFill>
            </a:endParaRPr>
          </a:p>
        </p:txBody>
      </p:sp>
      <p:sp>
        <p:nvSpPr>
          <p:cNvPr id="14" name="Diamante 13"/>
          <p:cNvSpPr>
            <a:spLocks noChangeArrowheads="1"/>
          </p:cNvSpPr>
          <p:nvPr/>
        </p:nvSpPr>
        <p:spPr bwMode="auto">
          <a:xfrm>
            <a:off x="2973389" y="4195764"/>
            <a:ext cx="1470025" cy="1425575"/>
          </a:xfrm>
          <a:prstGeom prst="diamond">
            <a:avLst/>
          </a:prstGeom>
          <a:solidFill>
            <a:srgbClr val="E46C0A"/>
          </a:solidFill>
          <a:ln w="9525">
            <a:solidFill>
              <a:srgbClr val="000000"/>
            </a:solidFill>
            <a:miter lim="800000"/>
            <a:headEnd/>
            <a:tailEnd/>
          </a:ln>
          <a:effectLst>
            <a:outerShdw blurRad="40000" dist="23000" dir="5400000" rotWithShape="0">
              <a:srgbClr val="808080">
                <a:alpha val="34999"/>
              </a:srgbClr>
            </a:outerShdw>
          </a:effectLst>
        </p:spPr>
        <p:txBody>
          <a:bodyPr anchor="ctr"/>
          <a:lstStyle/>
          <a:p>
            <a:pPr algn="ctr">
              <a:defRPr/>
            </a:pPr>
            <a:endParaRPr lang="it-IT">
              <a:solidFill>
                <a:schemeClr val="lt1"/>
              </a:solidFill>
            </a:endParaRPr>
          </a:p>
        </p:txBody>
      </p:sp>
      <p:cxnSp>
        <p:nvCxnSpPr>
          <p:cNvPr id="16" name="Connettore 1 15"/>
          <p:cNvCxnSpPr>
            <a:cxnSpLocks noChangeShapeType="1"/>
          </p:cNvCxnSpPr>
          <p:nvPr/>
        </p:nvCxnSpPr>
        <p:spPr bwMode="auto">
          <a:xfrm flipH="1">
            <a:off x="3187701" y="4398963"/>
            <a:ext cx="1096963" cy="1028700"/>
          </a:xfrm>
          <a:prstGeom prst="line">
            <a:avLst/>
          </a:prstGeom>
          <a:noFill/>
          <a:ln w="190500">
            <a:solidFill>
              <a:srgbClr val="000000"/>
            </a:solidFill>
            <a:round/>
            <a:headEnd/>
            <a:tailEnd/>
          </a:ln>
          <a:effectLst>
            <a:outerShdw blurRad="40000" dist="20000" dir="5400000" rotWithShape="0">
              <a:srgbClr val="808080">
                <a:alpha val="37999"/>
              </a:srgbClr>
            </a:outerShdw>
          </a:effectLst>
          <a:extLst>
            <a:ext uri="{909E8E84-426E-40dd-AFC4-6F175D3DCCD1}">
              <a14:hiddenFill xmlns="" xmlns:a14="http://schemas.microsoft.com/office/drawing/2010/main">
                <a:noFill/>
              </a14:hiddenFill>
            </a:ext>
          </a:extLst>
        </p:spPr>
      </p:cxnSp>
      <p:sp>
        <p:nvSpPr>
          <p:cNvPr id="15" name="Rettangolo 14">
            <a:extLst>
              <a:ext uri="{FF2B5EF4-FFF2-40B4-BE49-F238E27FC236}">
                <a16:creationId xmlns:a16="http://schemas.microsoft.com/office/drawing/2014/main" id="{C6F28D01-42BF-3746-8757-2283C9DF74EC}"/>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4123494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magine 6" descr="474390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08900" y="1747839"/>
            <a:ext cx="2490788" cy="2505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517673" y="1188671"/>
            <a:ext cx="3108543" cy="584775"/>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PRECEDENZA</a:t>
            </a:r>
          </a:p>
        </p:txBody>
      </p:sp>
      <p:sp>
        <p:nvSpPr>
          <p:cNvPr id="37893" name="CasellaDiTesto 3"/>
          <p:cNvSpPr txBox="1">
            <a:spLocks noChangeArrowheads="1"/>
          </p:cNvSpPr>
          <p:nvPr/>
        </p:nvSpPr>
        <p:spPr bwMode="auto">
          <a:xfrm>
            <a:off x="1852614" y="2033588"/>
            <a:ext cx="4581525"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DARE PRECEDENZA NEI SENSI UNICI ALTERNATI</a:t>
            </a:r>
          </a:p>
        </p:txBody>
      </p:sp>
      <p:sp>
        <p:nvSpPr>
          <p:cNvPr id="37894" name="CasellaDiTesto 4"/>
          <p:cNvSpPr txBox="1">
            <a:spLocks noChangeArrowheads="1"/>
          </p:cNvSpPr>
          <p:nvPr/>
        </p:nvSpPr>
        <p:spPr bwMode="auto">
          <a:xfrm>
            <a:off x="1858964" y="2871788"/>
            <a:ext cx="5849937" cy="1477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SI INCONTRA SU UNA STRADA A DOPPIO SENSO PRIMA DI UNA STRETTOIA CHE, DI NORMA, CONSENTE IL PASSAGGIO DI UNA SOLA FILA DI VEICOLI. PRESCRIVE DI DARE LA PRECEDENZA AI VEICOLI PROVENIENTI IN DIREZIONE CONTRARIA.</a:t>
            </a:r>
          </a:p>
        </p:txBody>
      </p:sp>
      <p:pic>
        <p:nvPicPr>
          <p:cNvPr id="37895" name="Immagine 7" descr="5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8963" y="4349751"/>
            <a:ext cx="1779829" cy="1732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6" name="CasellaDiTesto 8"/>
          <p:cNvSpPr txBox="1">
            <a:spLocks noChangeArrowheads="1"/>
          </p:cNvSpPr>
          <p:nvPr/>
        </p:nvSpPr>
        <p:spPr bwMode="auto">
          <a:xfrm>
            <a:off x="4272787" y="4252914"/>
            <a:ext cx="6265862"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DIRITTO DI PRECEDENZA NEI SENSI UNICI ALTERNATI</a:t>
            </a:r>
          </a:p>
        </p:txBody>
      </p:sp>
      <p:sp>
        <p:nvSpPr>
          <p:cNvPr id="37897" name="CasellaDiTesto 9"/>
          <p:cNvSpPr txBox="1">
            <a:spLocks noChangeArrowheads="1"/>
          </p:cNvSpPr>
          <p:nvPr/>
        </p:nvSpPr>
        <p:spPr bwMode="auto">
          <a:xfrm>
            <a:off x="4147334" y="5083177"/>
            <a:ext cx="7489886"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SI TROVA DALL’ALTRO LATO DELLA STRETTOIA RISPETTO AL SEGNALE DI “DARE PRECEDENZA NEI SENSI UNICI ALTERNATI” E INDICA CHE I VEICOLI PROVENIENTI DAL SENSO OPPOSTO DOVREBBERO DARCI LA PRECEDENZA.</a:t>
            </a:r>
          </a:p>
        </p:txBody>
      </p:sp>
      <p:sp>
        <p:nvSpPr>
          <p:cNvPr id="10" name="Rettangolo 9">
            <a:extLst>
              <a:ext uri="{FF2B5EF4-FFF2-40B4-BE49-F238E27FC236}">
                <a16:creationId xmlns:a16="http://schemas.microsoft.com/office/drawing/2014/main" id="{3813C36E-EFF7-4B47-9730-E696128AED4A}"/>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5533754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Immagine 7" descr="s15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0751" y="4217875"/>
            <a:ext cx="1753201"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38918" name="CasellaDiTesto 3"/>
          <p:cNvSpPr txBox="1">
            <a:spLocks noChangeArrowheads="1"/>
          </p:cNvSpPr>
          <p:nvPr/>
        </p:nvSpPr>
        <p:spPr bwMode="auto">
          <a:xfrm>
            <a:off x="4170923" y="2039712"/>
            <a:ext cx="30384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t>DIVIETO DI TRANSITO</a:t>
            </a:r>
          </a:p>
        </p:txBody>
      </p:sp>
      <p:sp>
        <p:nvSpPr>
          <p:cNvPr id="38919" name="CasellaDiTesto 4"/>
          <p:cNvSpPr txBox="1">
            <a:spLocks noChangeArrowheads="1"/>
          </p:cNvSpPr>
          <p:nvPr/>
        </p:nvSpPr>
        <p:spPr bwMode="auto">
          <a:xfrm>
            <a:off x="2371596" y="2429784"/>
            <a:ext cx="4851400"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NELLA STRADA IN CUI È POSTO, VIETA LA CIRCOLAZIONE NEI DUE SENSI A TUTTI I VEICOLI. </a:t>
            </a:r>
          </a:p>
          <a:p>
            <a:pPr algn="r" eaLnBrk="1" hangingPunct="1">
              <a:spcBef>
                <a:spcPct val="0"/>
              </a:spcBef>
              <a:buFontTx/>
              <a:buNone/>
            </a:pPr>
            <a:r>
              <a:rPr lang="it-IT" altLang="it-IT" sz="1800" dirty="0"/>
              <a:t>È POSTO SU ENTRAMBI GLI ACCESSI DELLA STRADA E PUÒ AVERE VALIDITÀ LIMITATA NEL TEMPO, INDICATA IN UN PANNELLO INTEGRATIVO. CONSENTE IL TRANSITO AI PEDONI.</a:t>
            </a:r>
          </a:p>
        </p:txBody>
      </p:sp>
      <p:sp>
        <p:nvSpPr>
          <p:cNvPr id="38920" name="CasellaDiTesto 6"/>
          <p:cNvSpPr txBox="1">
            <a:spLocks noChangeArrowheads="1"/>
          </p:cNvSpPr>
          <p:nvPr/>
        </p:nvSpPr>
        <p:spPr bwMode="auto">
          <a:xfrm>
            <a:off x="4432033" y="4455587"/>
            <a:ext cx="492737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b="1" dirty="0"/>
              <a:t>DIVIETO DI TRANSITO PER PARTICOLARI CATEGORIE DI VEICOLI</a:t>
            </a:r>
          </a:p>
        </p:txBody>
      </p:sp>
      <p:sp>
        <p:nvSpPr>
          <p:cNvPr id="38921" name="CasellaDiTesto 8"/>
          <p:cNvSpPr txBox="1">
            <a:spLocks noChangeArrowheads="1"/>
          </p:cNvSpPr>
          <p:nvPr/>
        </p:nvSpPr>
        <p:spPr bwMode="auto">
          <a:xfrm>
            <a:off x="4183789" y="5101467"/>
            <a:ext cx="721766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IL DIVIETO DI TRANSITO PER LE CATEGORIE DI VEICOLI INDICATI IN FIGURA. POSSONO QUINDI TRANSITARE TUTTI I VEICOLI SALVO QUELLI DELLE CATEGORIE RAPPRESENTATE. </a:t>
            </a:r>
          </a:p>
        </p:txBody>
      </p:sp>
      <p:pic>
        <p:nvPicPr>
          <p:cNvPr id="4" name="Immagine 3"/>
          <p:cNvPicPr>
            <a:picLocks noChangeAspect="1"/>
          </p:cNvPicPr>
          <p:nvPr/>
        </p:nvPicPr>
        <p:blipFill>
          <a:blip r:embed="rId3"/>
          <a:stretch>
            <a:fillRect/>
          </a:stretch>
        </p:blipFill>
        <p:spPr>
          <a:xfrm>
            <a:off x="7235080" y="1649185"/>
            <a:ext cx="2857500" cy="2857500"/>
          </a:xfrm>
          <a:prstGeom prst="rect">
            <a:avLst/>
          </a:prstGeom>
        </p:spPr>
      </p:pic>
      <p:sp>
        <p:nvSpPr>
          <p:cNvPr id="10" name="Rettangolo 9">
            <a:extLst>
              <a:ext uri="{FF2B5EF4-FFF2-40B4-BE49-F238E27FC236}">
                <a16:creationId xmlns:a16="http://schemas.microsoft.com/office/drawing/2014/main" id="{0D84ED3B-DC78-5E44-B4B2-A4B2BB60E39C}"/>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41556333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Immagin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22665" y="1883394"/>
            <a:ext cx="3990631" cy="3990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41" name="CasellaDiTesto 4"/>
          <p:cNvSpPr txBox="1">
            <a:spLocks noChangeArrowheads="1"/>
          </p:cNvSpPr>
          <p:nvPr/>
        </p:nvSpPr>
        <p:spPr bwMode="auto">
          <a:xfrm>
            <a:off x="1755775" y="2435294"/>
            <a:ext cx="4446242"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4000" b="1" dirty="0"/>
              <a:t>SENSO VIETATO</a:t>
            </a:r>
          </a:p>
        </p:txBody>
      </p:sp>
      <p:sp>
        <p:nvSpPr>
          <p:cNvPr id="39942" name="CasellaDiTesto 6"/>
          <p:cNvSpPr txBox="1">
            <a:spLocks noChangeArrowheads="1"/>
          </p:cNvSpPr>
          <p:nvPr/>
        </p:nvSpPr>
        <p:spPr bwMode="auto">
          <a:xfrm>
            <a:off x="551484" y="3712749"/>
            <a:ext cx="7439577" cy="2862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3600" dirty="0"/>
              <a:t>VIETA (anche nelle ore notturne) DI ENTRARE IN UNA STRADA ACCESSIBILE, INVECE, DALL’ALTRA PARTE. PERMETTE QUINDI LA CIRCOLAZIONE A SENSO UNICO.</a:t>
            </a:r>
          </a:p>
        </p:txBody>
      </p:sp>
      <p:sp>
        <p:nvSpPr>
          <p:cNvPr id="7" name="Rettangolo 6"/>
          <p:cNvSpPr/>
          <p:nvPr/>
        </p:nvSpPr>
        <p:spPr>
          <a:xfrm>
            <a:off x="1680287" y="1526232"/>
            <a:ext cx="1749645"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8" name="Rettangolo 7">
            <a:extLst>
              <a:ext uri="{FF2B5EF4-FFF2-40B4-BE49-F238E27FC236}">
                <a16:creationId xmlns:a16="http://schemas.microsoft.com/office/drawing/2014/main" id="{A147A347-2200-B34F-85F1-2DCDD89AB4D9}"/>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28886835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Immagine 9" descr="s8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6219" y="3810002"/>
            <a:ext cx="1859328" cy="1859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65" name="Immagine 4" descr="2_4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79431" y="1146671"/>
            <a:ext cx="3006227" cy="3006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66" name="CasellaDiTesto 5"/>
          <p:cNvSpPr txBox="1">
            <a:spLocks noChangeArrowheads="1"/>
          </p:cNvSpPr>
          <p:nvPr/>
        </p:nvSpPr>
        <p:spPr bwMode="auto">
          <a:xfrm>
            <a:off x="2366218" y="1972448"/>
            <a:ext cx="540618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3600" b="1" dirty="0"/>
              <a:t>DIVIETO DI SORPASSO</a:t>
            </a:r>
          </a:p>
        </p:txBody>
      </p:sp>
      <p:sp>
        <p:nvSpPr>
          <p:cNvPr id="40967" name="CasellaDiTesto 6"/>
          <p:cNvSpPr txBox="1">
            <a:spLocks noChangeArrowheads="1"/>
          </p:cNvSpPr>
          <p:nvPr/>
        </p:nvSpPr>
        <p:spPr bwMode="auto">
          <a:xfrm>
            <a:off x="2366218" y="2517776"/>
            <a:ext cx="5186362" cy="1477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INDICA IL </a:t>
            </a:r>
            <a:r>
              <a:rPr lang="it-IT" altLang="it-IT" sz="1800" b="1" dirty="0"/>
              <a:t>DIVIETO</a:t>
            </a:r>
            <a:r>
              <a:rPr lang="it-IT" altLang="it-IT" sz="1800" dirty="0"/>
              <a:t>, A TUTTI I VEICOLI, DI SORPASSARE </a:t>
            </a:r>
            <a:r>
              <a:rPr lang="it-IT" altLang="it-IT" sz="1800" b="1" dirty="0"/>
              <a:t>VEICOLI A MOTORE </a:t>
            </a:r>
            <a:r>
              <a:rPr lang="it-IT" altLang="it-IT" sz="1800" dirty="0"/>
              <a:t>DIVERSI DAI MOTOCICLI E DAI CICLOMOTORI. </a:t>
            </a:r>
            <a:r>
              <a:rPr lang="it-IT" altLang="it-IT" sz="1800" b="1" dirty="0"/>
              <a:t>CONSENTE</a:t>
            </a:r>
            <a:r>
              <a:rPr lang="it-IT" altLang="it-IT" sz="1800" dirty="0"/>
              <a:t> IL SORPASSO DI VELOCIPIEDI E DI ALTRI VEICOLI SPROVVISTI DI MOTORE.</a:t>
            </a:r>
          </a:p>
        </p:txBody>
      </p:sp>
      <p:sp>
        <p:nvSpPr>
          <p:cNvPr id="40968" name="CasellaDiTesto 7"/>
          <p:cNvSpPr txBox="1">
            <a:spLocks noChangeArrowheads="1"/>
          </p:cNvSpPr>
          <p:nvPr/>
        </p:nvSpPr>
        <p:spPr bwMode="auto">
          <a:xfrm>
            <a:off x="4429782" y="4152899"/>
            <a:ext cx="429101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FINE DEL DIVIETO DI SORPASSO</a:t>
            </a:r>
          </a:p>
        </p:txBody>
      </p:sp>
      <p:sp>
        <p:nvSpPr>
          <p:cNvPr id="40969" name="CasellaDiTesto 8"/>
          <p:cNvSpPr txBox="1">
            <a:spLocks noChangeArrowheads="1"/>
          </p:cNvSpPr>
          <p:nvPr/>
        </p:nvSpPr>
        <p:spPr bwMode="auto">
          <a:xfrm>
            <a:off x="4429782" y="4650339"/>
            <a:ext cx="4819650" cy="1477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IL PUNTO IN CUI TERMINA </a:t>
            </a:r>
            <a:r>
              <a:rPr lang="it-IT" altLang="it-IT" sz="1800" b="1" dirty="0"/>
              <a:t>IL DIVIETO DI SORPASSO </a:t>
            </a:r>
            <a:r>
              <a:rPr lang="it-IT" altLang="it-IT" sz="1800" dirty="0"/>
              <a:t>PRECEDENTEMENTE IMPOSTO A TUTTI I VEICOLI. IL SEGNALE NON CONSENTE IL SORPASSO SE, IN PRESENZA DI STRISCIA CONTINUA, ESSA DEVE ESSERE OLTREPASSATA.</a:t>
            </a:r>
          </a:p>
        </p:txBody>
      </p:sp>
      <p:sp>
        <p:nvSpPr>
          <p:cNvPr id="10" name="Rettangolo 9"/>
          <p:cNvSpPr/>
          <p:nvPr/>
        </p:nvSpPr>
        <p:spPr>
          <a:xfrm>
            <a:off x="2197123" y="1188671"/>
            <a:ext cx="1749645"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1" name="Rettangolo 10">
            <a:extLst>
              <a:ext uri="{FF2B5EF4-FFF2-40B4-BE49-F238E27FC236}">
                <a16:creationId xmlns:a16="http://schemas.microsoft.com/office/drawing/2014/main" id="{9FE6EE6B-6FC9-5D40-B720-18CF0DF47302}"/>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6420779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CasellaDiTesto 4"/>
          <p:cNvSpPr txBox="1">
            <a:spLocks noChangeArrowheads="1"/>
          </p:cNvSpPr>
          <p:nvPr/>
        </p:nvSpPr>
        <p:spPr bwMode="auto">
          <a:xfrm>
            <a:off x="688975" y="2162828"/>
            <a:ext cx="8305938"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4000" b="1" dirty="0"/>
              <a:t>DIVIETO DI SORPASSO PER VEICOLI DI MASSA A PIENO CARICO OLTRE 3,5 t </a:t>
            </a:r>
          </a:p>
          <a:p>
            <a:pPr eaLnBrk="1" hangingPunct="1">
              <a:spcBef>
                <a:spcPct val="0"/>
              </a:spcBef>
              <a:buFontTx/>
              <a:buNone/>
            </a:pPr>
            <a:r>
              <a:rPr lang="it-IT" altLang="it-IT" sz="4000" i="1" dirty="0"/>
              <a:t>(non adibiti al trasporto di persone)</a:t>
            </a:r>
          </a:p>
        </p:txBody>
      </p:sp>
      <p:sp>
        <p:nvSpPr>
          <p:cNvPr id="41989" name="CasellaDiTesto 5"/>
          <p:cNvSpPr txBox="1">
            <a:spLocks noChangeArrowheads="1"/>
          </p:cNvSpPr>
          <p:nvPr/>
        </p:nvSpPr>
        <p:spPr bwMode="auto">
          <a:xfrm>
            <a:off x="312254" y="4579151"/>
            <a:ext cx="80645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VIETA IL SORPASSO AI VEICOLI, NON DESTINATI AL TRASPORTO DI PERSONE, DI MASSA A PIENO CARICO OLTRE 3,5 t. È </a:t>
            </a:r>
            <a:r>
              <a:rPr lang="it-IT" altLang="it-IT" sz="1800" b="1" dirty="0"/>
              <a:t>CONSENTITO</a:t>
            </a:r>
            <a:r>
              <a:rPr lang="it-IT" altLang="it-IT" sz="1800" dirty="0"/>
              <a:t> IL SORPASSO DEI VEICOLI </a:t>
            </a:r>
            <a:r>
              <a:rPr lang="it-IT" altLang="it-IT" sz="1800" b="1" dirty="0"/>
              <a:t>NON A MOTORE </a:t>
            </a:r>
            <a:r>
              <a:rPr lang="it-IT" altLang="it-IT" sz="1800" dirty="0"/>
              <a:t>SOLO SE LA MANOVRA PUÒ COMPIERSI </a:t>
            </a:r>
            <a:r>
              <a:rPr lang="it-IT" altLang="it-IT" sz="1800" b="1" dirty="0"/>
              <a:t>ENTRO</a:t>
            </a:r>
            <a:r>
              <a:rPr lang="it-IT" altLang="it-IT" sz="1800" dirty="0"/>
              <a:t> LA SEMICARREGGIATA CON O SENZA LA STRISCIA CONTINUA.</a:t>
            </a:r>
          </a:p>
        </p:txBody>
      </p:sp>
      <p:pic>
        <p:nvPicPr>
          <p:cNvPr id="41990" name="Immagine 6" descr="1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3544" y="2984358"/>
            <a:ext cx="3477482" cy="3376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ttangolo 6"/>
          <p:cNvSpPr/>
          <p:nvPr/>
        </p:nvSpPr>
        <p:spPr>
          <a:xfrm>
            <a:off x="592186" y="1285636"/>
            <a:ext cx="2097049" cy="76944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4400" b="1" cap="all" dirty="0">
                <a:ln>
                  <a:solidFill>
                    <a:schemeClr val="tx2"/>
                  </a:solidFill>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8" name="Rettangolo 7">
            <a:extLst>
              <a:ext uri="{FF2B5EF4-FFF2-40B4-BE49-F238E27FC236}">
                <a16:creationId xmlns:a16="http://schemas.microsoft.com/office/drawing/2014/main" id="{5EF0BC2E-18E4-9A41-9056-BC9A2C1ECA1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5600616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Immagine 5" descr="008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652" y="1398589"/>
            <a:ext cx="5188986" cy="35097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13" name="CasellaDiTesto 3"/>
          <p:cNvSpPr txBox="1">
            <a:spLocks noChangeArrowheads="1"/>
          </p:cNvSpPr>
          <p:nvPr/>
        </p:nvSpPr>
        <p:spPr bwMode="auto">
          <a:xfrm>
            <a:off x="398229" y="2918698"/>
            <a:ext cx="4648200" cy="1477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t>FINE DEL DIVIETO DI SORPASSO PER VEICOLI DI MASSA A PIENO CARICO OLTRE 3,5 t </a:t>
            </a:r>
          </a:p>
          <a:p>
            <a:pPr eaLnBrk="1" hangingPunct="1">
              <a:spcBef>
                <a:spcPct val="0"/>
              </a:spcBef>
              <a:buFontTx/>
              <a:buNone/>
            </a:pPr>
            <a:r>
              <a:rPr lang="it-IT" altLang="it-IT" sz="1800" dirty="0"/>
              <a:t>(</a:t>
            </a:r>
            <a:r>
              <a:rPr lang="it-IT" altLang="it-IT" sz="1800" i="1" dirty="0"/>
              <a:t>non adibiti al trasporto di persone)</a:t>
            </a:r>
          </a:p>
        </p:txBody>
      </p:sp>
      <p:sp>
        <p:nvSpPr>
          <p:cNvPr id="43014" name="CasellaDiTesto 4"/>
          <p:cNvSpPr txBox="1">
            <a:spLocks noChangeArrowheads="1"/>
          </p:cNvSpPr>
          <p:nvPr/>
        </p:nvSpPr>
        <p:spPr bwMode="auto">
          <a:xfrm>
            <a:off x="713131" y="5361002"/>
            <a:ext cx="7348537"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LA </a:t>
            </a:r>
            <a:r>
              <a:rPr lang="it-IT" altLang="it-IT" sz="1800" b="1" dirty="0"/>
              <a:t>FINE DEL DIVIETO </a:t>
            </a:r>
            <a:r>
              <a:rPr lang="it-IT" altLang="it-IT" sz="1800" dirty="0"/>
              <a:t>DI SORPASSO PER VEICOLI MERCI, NON ADIBITI AL TRASPORTO DI PERSONE, DI MASSA A PIENO CARICO SUPERIORE A </a:t>
            </a:r>
            <a:r>
              <a:rPr lang="it-IT" altLang="it-IT" sz="1800" b="1" dirty="0"/>
              <a:t>3,5 t</a:t>
            </a:r>
            <a:r>
              <a:rPr lang="it-IT" altLang="it-IT" sz="1800" dirty="0"/>
              <a:t>. </a:t>
            </a:r>
            <a:r>
              <a:rPr lang="it-IT" altLang="it-IT" sz="1800" b="1" dirty="0"/>
              <a:t>NON RIGUARDA</a:t>
            </a:r>
            <a:r>
              <a:rPr lang="it-IT" altLang="it-IT" sz="1800" dirty="0"/>
              <a:t> QUINDI LA CIRCOLAZIONE DEGLI </a:t>
            </a:r>
            <a:r>
              <a:rPr lang="it-IT" altLang="it-IT" sz="1800" b="1" dirty="0"/>
              <a:t>AUTOBUS</a:t>
            </a:r>
            <a:r>
              <a:rPr lang="it-IT" altLang="it-IT" sz="1800" dirty="0"/>
              <a:t>.</a:t>
            </a:r>
          </a:p>
        </p:txBody>
      </p:sp>
      <p:sp>
        <p:nvSpPr>
          <p:cNvPr id="7" name="Rettangolo 6"/>
          <p:cNvSpPr/>
          <p:nvPr/>
        </p:nvSpPr>
        <p:spPr>
          <a:xfrm>
            <a:off x="1975106" y="1188671"/>
            <a:ext cx="2193678"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8" name="Rettangolo 7">
            <a:extLst>
              <a:ext uri="{FF2B5EF4-FFF2-40B4-BE49-F238E27FC236}">
                <a16:creationId xmlns:a16="http://schemas.microsoft.com/office/drawing/2014/main" id="{670FDCD0-D6DC-A744-8689-7534EE29B624}"/>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5825006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magine 5" descr="s5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3769" y="2053281"/>
            <a:ext cx="3701475" cy="370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037" name="CasellaDiTesto 3"/>
          <p:cNvSpPr txBox="1">
            <a:spLocks noChangeArrowheads="1"/>
          </p:cNvSpPr>
          <p:nvPr/>
        </p:nvSpPr>
        <p:spPr bwMode="auto">
          <a:xfrm>
            <a:off x="795980" y="2144596"/>
            <a:ext cx="4322763"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b="1" dirty="0"/>
              <a:t>DISTANZIAMENTO MINIMO OBBLIGATORIO</a:t>
            </a:r>
          </a:p>
        </p:txBody>
      </p:sp>
      <p:sp>
        <p:nvSpPr>
          <p:cNvPr id="44038" name="CasellaDiTesto 4"/>
          <p:cNvSpPr txBox="1">
            <a:spLocks noChangeArrowheads="1"/>
          </p:cNvSpPr>
          <p:nvPr/>
        </p:nvSpPr>
        <p:spPr bwMode="auto">
          <a:xfrm>
            <a:off x="1054397" y="4619055"/>
            <a:ext cx="6062663" cy="922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VIETA A QUALSIASI VEICOLO DI SEGUIRE IL </a:t>
            </a:r>
          </a:p>
          <a:p>
            <a:pPr eaLnBrk="1" hangingPunct="1">
              <a:spcBef>
                <a:spcPct val="0"/>
              </a:spcBef>
              <a:buFontTx/>
              <a:buNone/>
            </a:pPr>
            <a:r>
              <a:rPr lang="it-IT" altLang="it-IT" sz="1800" dirty="0"/>
              <a:t>VEICOLO CHE PRECEDE AD UNA DISTANZA </a:t>
            </a:r>
          </a:p>
          <a:p>
            <a:pPr eaLnBrk="1" hangingPunct="1">
              <a:spcBef>
                <a:spcPct val="0"/>
              </a:spcBef>
              <a:buFontTx/>
              <a:buNone/>
            </a:pPr>
            <a:r>
              <a:rPr lang="it-IT" altLang="it-IT" sz="1800" dirty="0"/>
              <a:t>INFERIORE A QUELLA INDICATA IN METRI SUL SEGNALE.</a:t>
            </a:r>
          </a:p>
        </p:txBody>
      </p:sp>
      <p:sp>
        <p:nvSpPr>
          <p:cNvPr id="8" name="Rettangolo 7"/>
          <p:cNvSpPr/>
          <p:nvPr/>
        </p:nvSpPr>
        <p:spPr>
          <a:xfrm>
            <a:off x="1975106" y="1188671"/>
            <a:ext cx="2193678"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9" name="Rettangolo 8">
            <a:extLst>
              <a:ext uri="{FF2B5EF4-FFF2-40B4-BE49-F238E27FC236}">
                <a16:creationId xmlns:a16="http://schemas.microsoft.com/office/drawing/2014/main" id="{D64B39AF-9E8F-9C48-AEFE-28CB6151BF3E}"/>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40315276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Immagine 10" descr="s8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9389" y="4230229"/>
            <a:ext cx="1835912" cy="18349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59" name="Immagine 9" descr="s58.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4250" y="1177885"/>
            <a:ext cx="4245935" cy="42459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062" name="CasellaDiTesto 3"/>
          <p:cNvSpPr txBox="1">
            <a:spLocks noChangeArrowheads="1"/>
          </p:cNvSpPr>
          <p:nvPr/>
        </p:nvSpPr>
        <p:spPr bwMode="auto">
          <a:xfrm>
            <a:off x="2517776" y="1972469"/>
            <a:ext cx="43100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FF00"/>
                </a:solidFill>
              </a:rPr>
              <a:t>LIMITE MASSIMO DI VELOCITÀ</a:t>
            </a:r>
          </a:p>
        </p:txBody>
      </p:sp>
      <p:sp>
        <p:nvSpPr>
          <p:cNvPr id="45063" name="CasellaDiTesto 4"/>
          <p:cNvSpPr txBox="1">
            <a:spLocks noChangeArrowheads="1"/>
          </p:cNvSpPr>
          <p:nvPr/>
        </p:nvSpPr>
        <p:spPr bwMode="auto">
          <a:xfrm>
            <a:off x="1524000" y="2434431"/>
            <a:ext cx="5303838"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INDICA LA VELOCITÀ MASSIMA ALLA QUALE I VEICOLI POSSONO PROCEDERE IMMEDIATAMENTE DOPO DI ESSO, NEL RISPETTO DELLE PRESCRIZIONI SULLA VELOCITÀ E DEGLI EVENTUALI LIMITI INFERIORI IMPOSTI A PARTICOLARI CATEGORIE DI VEICOLI.</a:t>
            </a:r>
          </a:p>
        </p:txBody>
      </p:sp>
      <p:sp>
        <p:nvSpPr>
          <p:cNvPr id="45064" name="CasellaDiTesto 5"/>
          <p:cNvSpPr txBox="1">
            <a:spLocks noChangeArrowheads="1"/>
          </p:cNvSpPr>
          <p:nvPr/>
        </p:nvSpPr>
        <p:spPr bwMode="auto">
          <a:xfrm>
            <a:off x="2325332" y="4937324"/>
            <a:ext cx="47720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t>FINE LIMITE MASSIMO DI VELOCITÀ</a:t>
            </a:r>
          </a:p>
        </p:txBody>
      </p:sp>
      <p:sp>
        <p:nvSpPr>
          <p:cNvPr id="45065" name="CasellaDiTesto 8"/>
          <p:cNvSpPr txBox="1">
            <a:spLocks noChangeArrowheads="1"/>
          </p:cNvSpPr>
          <p:nvPr/>
        </p:nvSpPr>
        <p:spPr bwMode="auto">
          <a:xfrm>
            <a:off x="2622194" y="5457416"/>
            <a:ext cx="447516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LA FINE DI UNA PRESCRIZIONE E CONSENTE DI CIRCOLARE, ENTRO I LIMITI GENERALIZZATI DI VELOCITÀ VIGENTI PER QUEL TIPO DI STRADA.</a:t>
            </a:r>
          </a:p>
        </p:txBody>
      </p:sp>
      <p:sp>
        <p:nvSpPr>
          <p:cNvPr id="10" name="Rettangolo 9"/>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1" name="Rettangolo 10">
            <a:extLst>
              <a:ext uri="{FF2B5EF4-FFF2-40B4-BE49-F238E27FC236}">
                <a16:creationId xmlns:a16="http://schemas.microsoft.com/office/drawing/2014/main" id="{4CF88D02-D987-B840-B61C-E34E5ABC8C85}"/>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551347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Immagine 5" descr="59_-_Divieto_di_segnalazioni_acustich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2151" y="2337935"/>
            <a:ext cx="3503613" cy="349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085" name="CasellaDiTesto 3"/>
          <p:cNvSpPr txBox="1">
            <a:spLocks noChangeArrowheads="1"/>
          </p:cNvSpPr>
          <p:nvPr/>
        </p:nvSpPr>
        <p:spPr bwMode="auto">
          <a:xfrm>
            <a:off x="787765" y="2170222"/>
            <a:ext cx="3930650"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800" b="1" dirty="0"/>
              <a:t>DIVIETO DI SEGNALAZIONI ACUSTICHE</a:t>
            </a:r>
          </a:p>
        </p:txBody>
      </p:sp>
      <p:sp>
        <p:nvSpPr>
          <p:cNvPr id="46086" name="CasellaDiTesto 4"/>
          <p:cNvSpPr txBox="1">
            <a:spLocks noChangeArrowheads="1"/>
          </p:cNvSpPr>
          <p:nvPr/>
        </p:nvSpPr>
        <p:spPr bwMode="auto">
          <a:xfrm>
            <a:off x="303273" y="4079423"/>
            <a:ext cx="5238069"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dirty="0"/>
              <a:t>INDICA L’INIZIO DI UNA ZONA OVE È VIETATO L’USO DI AVVISATORI ACUSTICI (CLACSON…), SALVO IN CASO DI </a:t>
            </a:r>
            <a:r>
              <a:rPr lang="it-IT" altLang="it-IT" sz="2000" b="1" dirty="0"/>
              <a:t>PERICOLO IMMEDIATO</a:t>
            </a:r>
            <a:r>
              <a:rPr lang="it-IT" altLang="it-IT" sz="2000" dirty="0"/>
              <a:t>. IL DIVIETO PUÒ </a:t>
            </a:r>
            <a:r>
              <a:rPr lang="it-IT" altLang="it-IT" sz="2000" b="1" dirty="0"/>
              <a:t>NON ESSERE OSSERVATO </a:t>
            </a:r>
            <a:r>
              <a:rPr lang="it-IT" altLang="it-IT" sz="2000" dirty="0"/>
              <a:t>DALLE AMBULANZE IN SERVIZIO DI EMERGENZA O DA CHI TRASPORTA FERITI O AMMALATI GRAVI.</a:t>
            </a:r>
          </a:p>
        </p:txBody>
      </p:sp>
      <p:sp>
        <p:nvSpPr>
          <p:cNvPr id="7" name="Rettangolo 6"/>
          <p:cNvSpPr/>
          <p:nvPr/>
        </p:nvSpPr>
        <p:spPr>
          <a:xfrm>
            <a:off x="1975106" y="1188671"/>
            <a:ext cx="2193678"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8" name="Rettangolo 7">
            <a:extLst>
              <a:ext uri="{FF2B5EF4-FFF2-40B4-BE49-F238E27FC236}">
                <a16:creationId xmlns:a16="http://schemas.microsoft.com/office/drawing/2014/main" id="{235AE461-79CB-494F-9EE0-0370B3C3DF7B}"/>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4757285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CasellaDiTesto 3"/>
          <p:cNvSpPr txBox="1">
            <a:spLocks noChangeArrowheads="1"/>
          </p:cNvSpPr>
          <p:nvPr/>
        </p:nvSpPr>
        <p:spPr bwMode="auto">
          <a:xfrm>
            <a:off x="2371725" y="2071688"/>
            <a:ext cx="7721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DIVIETO DI TRANSITO PER PARTICOLARI CATEGORIE</a:t>
            </a:r>
          </a:p>
        </p:txBody>
      </p:sp>
      <p:pic>
        <p:nvPicPr>
          <p:cNvPr id="47109" name="Immagine 4" descr="1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0669" y="2005807"/>
            <a:ext cx="2010735" cy="201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110" name="Immagine 5" descr="006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7568" y="4314826"/>
            <a:ext cx="2583836" cy="1748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111" name="Immagine 6" descr="image01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8188" y="2434091"/>
            <a:ext cx="2737055" cy="27570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12" name="CasellaDiTesto 7"/>
          <p:cNvSpPr txBox="1">
            <a:spLocks noChangeArrowheads="1"/>
          </p:cNvSpPr>
          <p:nvPr/>
        </p:nvSpPr>
        <p:spPr bwMode="auto">
          <a:xfrm>
            <a:off x="3740150" y="2978151"/>
            <a:ext cx="43243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t>TRANSITO VIETATO AI PEDONI</a:t>
            </a:r>
          </a:p>
        </p:txBody>
      </p:sp>
      <p:sp>
        <p:nvSpPr>
          <p:cNvPr id="47113" name="CasellaDiTesto 8"/>
          <p:cNvSpPr txBox="1">
            <a:spLocks noChangeArrowheads="1"/>
          </p:cNvSpPr>
          <p:nvPr/>
        </p:nvSpPr>
        <p:spPr bwMode="auto">
          <a:xfrm>
            <a:off x="3721893" y="4775994"/>
            <a:ext cx="4360863"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TRANSITO VIETATO AI VEICOLI A </a:t>
            </a:r>
          </a:p>
          <a:p>
            <a:pPr eaLnBrk="1" hangingPunct="1">
              <a:spcBef>
                <a:spcPct val="0"/>
              </a:spcBef>
              <a:buFontTx/>
              <a:buNone/>
            </a:pPr>
            <a:r>
              <a:rPr lang="it-IT" altLang="it-IT" sz="2400" b="1" dirty="0">
                <a:solidFill>
                  <a:srgbClr val="FF0000"/>
                </a:solidFill>
              </a:rPr>
              <a:t>TRAZIONE ANIMALE</a:t>
            </a:r>
          </a:p>
        </p:txBody>
      </p:sp>
      <p:sp>
        <p:nvSpPr>
          <p:cNvPr id="47114" name="CasellaDiTesto 9"/>
          <p:cNvSpPr txBox="1">
            <a:spLocks noChangeArrowheads="1"/>
          </p:cNvSpPr>
          <p:nvPr/>
        </p:nvSpPr>
        <p:spPr bwMode="auto">
          <a:xfrm>
            <a:off x="5424715" y="3840164"/>
            <a:ext cx="293347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solidFill>
                  <a:srgbClr val="FF0000"/>
                </a:solidFill>
              </a:rPr>
              <a:t>TRANSITO VIETATO AI VEICOLI A BRACCIA</a:t>
            </a:r>
          </a:p>
        </p:txBody>
      </p:sp>
      <p:sp>
        <p:nvSpPr>
          <p:cNvPr id="11" name="Rettangolo 10"/>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2" name="Rettangolo 11">
            <a:extLst>
              <a:ext uri="{FF2B5EF4-FFF2-40B4-BE49-F238E27FC236}">
                <a16:creationId xmlns:a16="http://schemas.microsoft.com/office/drawing/2014/main" id="{4D1E7AD8-2678-0343-B6B1-7244D63B429B}"/>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96427772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Immagine 8" descr="segn_str_TRANSITO VIETATO TUTTI AGLI AUTOVEICOL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65982" y="3109529"/>
            <a:ext cx="2693227" cy="25344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3" name="CasellaDiTesto 3"/>
          <p:cNvSpPr txBox="1">
            <a:spLocks noChangeArrowheads="1"/>
          </p:cNvSpPr>
          <p:nvPr/>
        </p:nvSpPr>
        <p:spPr bwMode="auto">
          <a:xfrm>
            <a:off x="2918377" y="1576003"/>
            <a:ext cx="7721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DIVIETO DI TRANSITO PER PARTICOLARI CATEGORIE</a:t>
            </a:r>
          </a:p>
        </p:txBody>
      </p:sp>
      <p:pic>
        <p:nvPicPr>
          <p:cNvPr id="48134" name="Immagine 6" descr="100px-Norwegian-road-sign-306.6.svg-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1175" y="1968225"/>
            <a:ext cx="2264052" cy="22640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135" name="Immagine 7" descr="cartello-transito-vietato-ai-velocipedi-in-lamiera-scatolata-10-10-e-pellicola-rifrangente-eg-marcato-classe-1-misura-diametro-40-cm-con-attacchi-sul-retro_679243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9854" y="4548010"/>
            <a:ext cx="2193452" cy="2193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6" name="CasellaDiTesto 9"/>
          <p:cNvSpPr txBox="1">
            <a:spLocks noChangeArrowheads="1"/>
          </p:cNvSpPr>
          <p:nvPr/>
        </p:nvSpPr>
        <p:spPr bwMode="auto">
          <a:xfrm>
            <a:off x="3952876" y="2932113"/>
            <a:ext cx="4799013"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TRANSITO VIETATO ALLE BICICLETTE</a:t>
            </a:r>
          </a:p>
        </p:txBody>
      </p:sp>
      <p:sp>
        <p:nvSpPr>
          <p:cNvPr id="48137" name="CasellaDiTesto 10"/>
          <p:cNvSpPr txBox="1">
            <a:spLocks noChangeArrowheads="1"/>
          </p:cNvSpPr>
          <p:nvPr/>
        </p:nvSpPr>
        <p:spPr bwMode="auto">
          <a:xfrm>
            <a:off x="3383871" y="5223945"/>
            <a:ext cx="4581525"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TRANSITO VIETATO AI MOTOCICLI</a:t>
            </a:r>
          </a:p>
        </p:txBody>
      </p:sp>
      <p:sp>
        <p:nvSpPr>
          <p:cNvPr id="48138" name="CasellaDiTesto 11"/>
          <p:cNvSpPr txBox="1">
            <a:spLocks noChangeArrowheads="1"/>
          </p:cNvSpPr>
          <p:nvPr/>
        </p:nvSpPr>
        <p:spPr bwMode="auto">
          <a:xfrm>
            <a:off x="3705225" y="4051300"/>
            <a:ext cx="4668838"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a:solidFill>
                  <a:srgbClr val="FF0000"/>
                </a:solidFill>
              </a:rPr>
              <a:t>TRANSITO VIETATO A TUTTI GLI AUTOVEICOLI</a:t>
            </a:r>
          </a:p>
        </p:txBody>
      </p:sp>
      <p:sp>
        <p:nvSpPr>
          <p:cNvPr id="11" name="Rettangolo 10"/>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2" name="Rettangolo 11">
            <a:extLst>
              <a:ext uri="{FF2B5EF4-FFF2-40B4-BE49-F238E27FC236}">
                <a16:creationId xmlns:a16="http://schemas.microsoft.com/office/drawing/2014/main" id="{9C9CC371-CC66-D54E-9B63-AFD721580749}"/>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0097920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magine 4" descr="s6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49451" y="2306639"/>
            <a:ext cx="2130425" cy="213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57" name="CasellaDiTesto 3"/>
          <p:cNvSpPr txBox="1">
            <a:spLocks noChangeArrowheads="1"/>
          </p:cNvSpPr>
          <p:nvPr/>
        </p:nvSpPr>
        <p:spPr bwMode="auto">
          <a:xfrm>
            <a:off x="2535011" y="1905455"/>
            <a:ext cx="7721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0000FF"/>
                </a:solidFill>
              </a:rPr>
              <a:t>DIVIETO DI TRANSITO PER PARTICOLARI CATEGORIE</a:t>
            </a:r>
          </a:p>
        </p:txBody>
      </p:sp>
      <p:pic>
        <p:nvPicPr>
          <p:cNvPr id="49158" name="Immagine 5" descr="117_60A_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34150" y="2322458"/>
            <a:ext cx="1922461" cy="19224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9159" name="Immagine 6" descr="100px-Italian_traffic_signs_-_divieto_di_transito_ai_veicoli_da_trasporto_6,5t.sv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8257" y="4617845"/>
            <a:ext cx="1982152" cy="19821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60" name="CasellaDiTesto 7"/>
          <p:cNvSpPr txBox="1">
            <a:spLocks noChangeArrowheads="1"/>
          </p:cNvSpPr>
          <p:nvPr/>
        </p:nvSpPr>
        <p:spPr bwMode="auto">
          <a:xfrm>
            <a:off x="4079875" y="2841625"/>
            <a:ext cx="3522662"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TRANSITO VIETATO AGLI AUTOBUS</a:t>
            </a:r>
          </a:p>
        </p:txBody>
      </p:sp>
      <p:sp>
        <p:nvSpPr>
          <p:cNvPr id="49161" name="CasellaDiTesto 8"/>
          <p:cNvSpPr txBox="1">
            <a:spLocks noChangeArrowheads="1"/>
          </p:cNvSpPr>
          <p:nvPr/>
        </p:nvSpPr>
        <p:spPr bwMode="auto">
          <a:xfrm>
            <a:off x="3848750" y="4371886"/>
            <a:ext cx="4122057"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TRANSITO VIETATO AI VEICOLI DI MASSA A PIENO CARICO SUPERIORE A 3,5 t</a:t>
            </a:r>
          </a:p>
        </p:txBody>
      </p:sp>
      <p:sp>
        <p:nvSpPr>
          <p:cNvPr id="10" name="Rettangolo 9"/>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2" name="Rettangolo 11">
            <a:extLst>
              <a:ext uri="{FF2B5EF4-FFF2-40B4-BE49-F238E27FC236}">
                <a16:creationId xmlns:a16="http://schemas.microsoft.com/office/drawing/2014/main" id="{94597D31-3B2E-DF41-B8F8-F8B2A179E648}"/>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69836456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CasellaDiTesto 3"/>
          <p:cNvSpPr txBox="1">
            <a:spLocks noChangeArrowheads="1"/>
          </p:cNvSpPr>
          <p:nvPr/>
        </p:nvSpPr>
        <p:spPr bwMode="auto">
          <a:xfrm>
            <a:off x="2371725" y="2071688"/>
            <a:ext cx="7721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0000FF"/>
                </a:solidFill>
              </a:rPr>
              <a:t>DIVIETO DI TRANSITO PER PARTICOLARI CATEGORIE</a:t>
            </a:r>
          </a:p>
        </p:txBody>
      </p:sp>
      <p:pic>
        <p:nvPicPr>
          <p:cNvPr id="50181" name="Immagine 4" descr="f61a11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4" y="2439989"/>
            <a:ext cx="1762125" cy="1716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0182" name="Immagine 5" descr="007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42288" y="3700463"/>
            <a:ext cx="2400300" cy="1624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0183" name="Immagine 6" descr="007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49413" y="4740277"/>
            <a:ext cx="1927997" cy="1304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84" name="CasellaDiTesto 7"/>
          <p:cNvSpPr txBox="1">
            <a:spLocks noChangeArrowheads="1"/>
          </p:cNvSpPr>
          <p:nvPr/>
        </p:nvSpPr>
        <p:spPr bwMode="auto">
          <a:xfrm>
            <a:off x="3748089" y="2870201"/>
            <a:ext cx="6027737"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TRANSITO VIETATO AI VEICOLI A MOTORE TRAINANTI UN RIMORCHIO</a:t>
            </a:r>
          </a:p>
        </p:txBody>
      </p:sp>
      <p:sp>
        <p:nvSpPr>
          <p:cNvPr id="50185" name="CasellaDiTesto 8"/>
          <p:cNvSpPr txBox="1">
            <a:spLocks noChangeArrowheads="1"/>
          </p:cNvSpPr>
          <p:nvPr/>
        </p:nvSpPr>
        <p:spPr bwMode="auto">
          <a:xfrm>
            <a:off x="3248026" y="4156076"/>
            <a:ext cx="4894262"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solidFill>
                  <a:srgbClr val="FF0000"/>
                </a:solidFill>
              </a:rPr>
              <a:t>TRANSITO VIETATO ALLE MACCHINE AGRICOLE</a:t>
            </a:r>
          </a:p>
        </p:txBody>
      </p:sp>
      <p:sp>
        <p:nvSpPr>
          <p:cNvPr id="50186" name="CasellaDiTesto 9"/>
          <p:cNvSpPr txBox="1">
            <a:spLocks noChangeArrowheads="1"/>
          </p:cNvSpPr>
          <p:nvPr/>
        </p:nvSpPr>
        <p:spPr bwMode="auto">
          <a:xfrm>
            <a:off x="3577410" y="5155409"/>
            <a:ext cx="4781550"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TRANSITO VIETATO AI VEICOLI CHE TRASPORTANO MERCI PERICOLOSE</a:t>
            </a:r>
          </a:p>
        </p:txBody>
      </p:sp>
      <p:sp>
        <p:nvSpPr>
          <p:cNvPr id="11" name="Rettangolo 10"/>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2" name="Rettangolo 11">
            <a:extLst>
              <a:ext uri="{FF2B5EF4-FFF2-40B4-BE49-F238E27FC236}">
                <a16:creationId xmlns:a16="http://schemas.microsoft.com/office/drawing/2014/main" id="{9EB4E0F2-F1C0-3B41-8F51-DB151305865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4029820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Immagine 3" descr="00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0689" y="2439989"/>
            <a:ext cx="4257675" cy="287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05" name="Immagine 4" descr="007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11913" y="4108370"/>
            <a:ext cx="3583331" cy="2422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06" name="CasellaDiTesto 5"/>
          <p:cNvSpPr txBox="1">
            <a:spLocks noChangeArrowheads="1"/>
          </p:cNvSpPr>
          <p:nvPr/>
        </p:nvSpPr>
        <p:spPr bwMode="auto">
          <a:xfrm>
            <a:off x="5924550" y="2714853"/>
            <a:ext cx="4743450"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TRANSITO VIETATO AI VEICOLI CHE TRASPORTANO PRODOTTI SUSCETTIBILI DI CONTAMINARE L’ACQUA</a:t>
            </a:r>
          </a:p>
        </p:txBody>
      </p:sp>
      <p:sp>
        <p:nvSpPr>
          <p:cNvPr id="51207" name="CasellaDiTesto 6"/>
          <p:cNvSpPr txBox="1">
            <a:spLocks noChangeArrowheads="1"/>
          </p:cNvSpPr>
          <p:nvPr/>
        </p:nvSpPr>
        <p:spPr bwMode="auto">
          <a:xfrm>
            <a:off x="0" y="5750821"/>
            <a:ext cx="734750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solidFill>
                  <a:srgbClr val="FF0000"/>
                </a:solidFill>
              </a:rPr>
              <a:t>TRANSITO VIETATO AI VEICOLI CHE TRASPORTANO ESPLOSIVI O PRODOTTI FACILMENTE INFIAMMABILI</a:t>
            </a:r>
          </a:p>
        </p:txBody>
      </p:sp>
      <p:sp>
        <p:nvSpPr>
          <p:cNvPr id="51208" name="CasellaDiTesto 7"/>
          <p:cNvSpPr txBox="1">
            <a:spLocks noChangeArrowheads="1"/>
          </p:cNvSpPr>
          <p:nvPr/>
        </p:nvSpPr>
        <p:spPr bwMode="auto">
          <a:xfrm>
            <a:off x="2370980" y="1887538"/>
            <a:ext cx="7721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DIVIETO DI TRANSITO PER PARTICOLARI CATEGORIE</a:t>
            </a:r>
          </a:p>
        </p:txBody>
      </p:sp>
      <p:sp>
        <p:nvSpPr>
          <p:cNvPr id="9" name="Rettangolo 8"/>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0" name="Rettangolo 9">
            <a:extLst>
              <a:ext uri="{FF2B5EF4-FFF2-40B4-BE49-F238E27FC236}">
                <a16:creationId xmlns:a16="http://schemas.microsoft.com/office/drawing/2014/main" id="{66EA0C8A-6ACD-2545-B6D9-6FDF96A62F89}"/>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61272689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CasellaDiTesto 3"/>
          <p:cNvSpPr txBox="1">
            <a:spLocks noChangeArrowheads="1"/>
          </p:cNvSpPr>
          <p:nvPr/>
        </p:nvSpPr>
        <p:spPr bwMode="auto">
          <a:xfrm>
            <a:off x="2082800" y="1859494"/>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0000FF"/>
                </a:solidFill>
              </a:rPr>
              <a:t>SEGNALI DI LIMITAZIONI ALLE DIMENSIONI ED ALLA MASSA DEI VEICOLI</a:t>
            </a:r>
          </a:p>
        </p:txBody>
      </p:sp>
      <p:pic>
        <p:nvPicPr>
          <p:cNvPr id="52229" name="Immagine 4" descr="007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9585" y="3032418"/>
            <a:ext cx="3626440" cy="2453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2230" name="Immagine 5" descr="007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4557" y="4119240"/>
            <a:ext cx="3531694" cy="23881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231" name="CasellaDiTesto 7"/>
          <p:cNvSpPr txBox="1">
            <a:spLocks noChangeArrowheads="1"/>
          </p:cNvSpPr>
          <p:nvPr/>
        </p:nvSpPr>
        <p:spPr bwMode="auto">
          <a:xfrm>
            <a:off x="4087812" y="3324518"/>
            <a:ext cx="432117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000" b="1" dirty="0">
                <a:solidFill>
                  <a:srgbClr val="FF0000"/>
                </a:solidFill>
              </a:rPr>
              <a:t>TRANSITO VIETATO AI VEICOLI AVENTI LARGHEZZA SUPERIORE A (2,30) METRI</a:t>
            </a:r>
          </a:p>
        </p:txBody>
      </p:sp>
      <p:sp>
        <p:nvSpPr>
          <p:cNvPr id="52232" name="CasellaDiTesto 8"/>
          <p:cNvSpPr txBox="1">
            <a:spLocks noChangeArrowheads="1"/>
          </p:cNvSpPr>
          <p:nvPr/>
        </p:nvSpPr>
        <p:spPr bwMode="auto">
          <a:xfrm>
            <a:off x="3627198" y="5486400"/>
            <a:ext cx="4279900"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000" b="1" dirty="0">
                <a:solidFill>
                  <a:srgbClr val="FF0000"/>
                </a:solidFill>
              </a:rPr>
              <a:t>TRANSITO VIETATO AI VEICOLI, O COMPLESSI DI VEICOLI, AVENTI LUNGHEZZA SUPERIORE A (10) METRI</a:t>
            </a:r>
          </a:p>
        </p:txBody>
      </p:sp>
      <p:sp>
        <p:nvSpPr>
          <p:cNvPr id="52233" name="CasellaDiTesto 3"/>
          <p:cNvSpPr txBox="1">
            <a:spLocks noChangeArrowheads="1"/>
          </p:cNvSpPr>
          <p:nvPr/>
        </p:nvSpPr>
        <p:spPr bwMode="auto">
          <a:xfrm>
            <a:off x="1777548" y="2314491"/>
            <a:ext cx="8636453"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TALI LIMITAZIONI SONO RIFERITE ALLE </a:t>
            </a:r>
            <a:r>
              <a:rPr lang="it-IT" altLang="it-IT" sz="1800" b="1" dirty="0"/>
              <a:t>EFFETTIVE DIMENSIONI E MASE AL MOMENTO DEL TRANSITO </a:t>
            </a:r>
            <a:r>
              <a:rPr lang="it-IT" altLang="it-IT" sz="1800" dirty="0"/>
              <a:t>E NON ALLA MASSA COMPLESSIVA A PIENO CARICO INDICATA SULLA CARTA DI CIRCOLAZIONE.</a:t>
            </a:r>
          </a:p>
        </p:txBody>
      </p:sp>
      <p:sp>
        <p:nvSpPr>
          <p:cNvPr id="10" name="Rettangolo 9"/>
          <p:cNvSpPr/>
          <p:nvPr/>
        </p:nvSpPr>
        <p:spPr>
          <a:xfrm>
            <a:off x="1960102" y="113915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1" name="Rettangolo 10">
            <a:extLst>
              <a:ext uri="{FF2B5EF4-FFF2-40B4-BE49-F238E27FC236}">
                <a16:creationId xmlns:a16="http://schemas.microsoft.com/office/drawing/2014/main" id="{B0D9392C-D27B-4C41-8727-491F6DF9D9F1}"/>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62224318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CasellaDiTesto 3"/>
          <p:cNvSpPr txBox="1">
            <a:spLocks noChangeArrowheads="1"/>
          </p:cNvSpPr>
          <p:nvPr/>
        </p:nvSpPr>
        <p:spPr bwMode="auto">
          <a:xfrm>
            <a:off x="2082800" y="2038350"/>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0000FF"/>
                </a:solidFill>
              </a:rPr>
              <a:t>SEGNALI DI LIMITAZIONI ALLE DIMENSIONI ED ALLA MASSA DEI VEICOLI</a:t>
            </a:r>
          </a:p>
        </p:txBody>
      </p:sp>
      <p:pic>
        <p:nvPicPr>
          <p:cNvPr id="53253" name="Immagine 5" descr="120px-Italian_traffic_signs_-_old_-_divieto_di_transito_ai_veicoli_con_peso_per_asse_superiore_a.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74013" y="2724150"/>
            <a:ext cx="2139950" cy="2141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3254" name="Immagine 7" descr="via-libera-278x30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4188" y="3893344"/>
            <a:ext cx="1803400" cy="1944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255" name="CasellaDiTesto 9"/>
          <p:cNvSpPr txBox="1">
            <a:spLocks noChangeArrowheads="1"/>
          </p:cNvSpPr>
          <p:nvPr/>
        </p:nvSpPr>
        <p:spPr bwMode="auto">
          <a:xfrm>
            <a:off x="3071945" y="2747129"/>
            <a:ext cx="4548187"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000" b="1" dirty="0">
                <a:solidFill>
                  <a:srgbClr val="FFFF00"/>
                </a:solidFill>
              </a:rPr>
              <a:t>TRANSITO VIETATO AI VEICOLI AVENTI MASSA PER ASSE SUPERIORE A (6,50) TONNELLATE</a:t>
            </a:r>
          </a:p>
        </p:txBody>
      </p:sp>
      <p:sp>
        <p:nvSpPr>
          <p:cNvPr id="53256" name="CasellaDiTesto 10"/>
          <p:cNvSpPr txBox="1">
            <a:spLocks noChangeArrowheads="1"/>
          </p:cNvSpPr>
          <p:nvPr/>
        </p:nvSpPr>
        <p:spPr bwMode="auto">
          <a:xfrm>
            <a:off x="3810197" y="4483894"/>
            <a:ext cx="16319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VIA LIBERA</a:t>
            </a:r>
          </a:p>
        </p:txBody>
      </p:sp>
      <p:sp>
        <p:nvSpPr>
          <p:cNvPr id="53257" name="CasellaDiTesto 11"/>
          <p:cNvSpPr txBox="1">
            <a:spLocks noChangeArrowheads="1"/>
          </p:cNvSpPr>
          <p:nvPr/>
        </p:nvSpPr>
        <p:spPr bwMode="auto">
          <a:xfrm>
            <a:off x="3651250" y="4994276"/>
            <a:ext cx="6462713" cy="922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È UN SEGNALE DI FINE PRESCRIZIONE ED INDICA IL PUNTO DAL QUALE LE PRESCRIZIONI PRECEDENTEMENTE INDICATE NON SONO PIÙ VALIDE.</a:t>
            </a:r>
          </a:p>
        </p:txBody>
      </p:sp>
      <p:sp>
        <p:nvSpPr>
          <p:cNvPr id="10" name="Rettangolo 9"/>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1" name="Rettangolo 10">
            <a:extLst>
              <a:ext uri="{FF2B5EF4-FFF2-40B4-BE49-F238E27FC236}">
                <a16:creationId xmlns:a16="http://schemas.microsoft.com/office/drawing/2014/main" id="{A5919137-1638-2A44-B9B8-0AE4CE1BC604}"/>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02447090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Immagine 6" descr="2_6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6156" y="2003483"/>
            <a:ext cx="2802628" cy="2800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77" name="CasellaDiTesto 9"/>
          <p:cNvSpPr txBox="1">
            <a:spLocks noChangeArrowheads="1"/>
          </p:cNvSpPr>
          <p:nvPr/>
        </p:nvSpPr>
        <p:spPr bwMode="auto">
          <a:xfrm>
            <a:off x="4243181" y="2263158"/>
            <a:ext cx="4375150"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b="1" dirty="0">
                <a:solidFill>
                  <a:srgbClr val="FFFF00"/>
                </a:solidFill>
              </a:rPr>
              <a:t>TRANSITO VIETATO AI VEICOLI AVENTI ALTEZZA SUPERIORE A (3,50) METRI</a:t>
            </a:r>
          </a:p>
        </p:txBody>
      </p:sp>
      <p:pic>
        <p:nvPicPr>
          <p:cNvPr id="54278" name="Immagine 4" descr="007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5843" y="3874177"/>
            <a:ext cx="4002010" cy="27055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79" name="CasellaDiTesto 8"/>
          <p:cNvSpPr txBox="1">
            <a:spLocks noChangeArrowheads="1"/>
          </p:cNvSpPr>
          <p:nvPr/>
        </p:nvSpPr>
        <p:spPr bwMode="auto">
          <a:xfrm>
            <a:off x="2348327" y="5297391"/>
            <a:ext cx="4608513"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800" b="1" dirty="0">
                <a:solidFill>
                  <a:srgbClr val="FFFF00"/>
                </a:solidFill>
              </a:rPr>
              <a:t>TRANSITO VIETATO AI VEICOLI AVENTI MASSA SUPERIORE A (7,00) TONNELLATE</a:t>
            </a:r>
          </a:p>
        </p:txBody>
      </p:sp>
      <p:sp>
        <p:nvSpPr>
          <p:cNvPr id="8" name="Rettangolo 7"/>
          <p:cNvSpPr/>
          <p:nvPr/>
        </p:nvSpPr>
        <p:spPr>
          <a:xfrm>
            <a:off x="1975106" y="1188671"/>
            <a:ext cx="2193678"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9" name="Rettangolo 8">
            <a:extLst>
              <a:ext uri="{FF2B5EF4-FFF2-40B4-BE49-F238E27FC236}">
                <a16:creationId xmlns:a16="http://schemas.microsoft.com/office/drawing/2014/main" id="{18E0BC7E-68E3-9746-B7AC-B2D866751FA7}"/>
              </a:ext>
            </a:extLst>
          </p:cNvPr>
          <p:cNvSpPr/>
          <p:nvPr/>
        </p:nvSpPr>
        <p:spPr>
          <a:xfrm>
            <a:off x="466351" y="113407"/>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42204582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Immagin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54614" y="2875026"/>
            <a:ext cx="2340630" cy="2340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5" name="CasellaDiTesto 4"/>
          <p:cNvSpPr txBox="1">
            <a:spLocks noChangeArrowheads="1"/>
          </p:cNvSpPr>
          <p:nvPr/>
        </p:nvSpPr>
        <p:spPr bwMode="auto">
          <a:xfrm>
            <a:off x="2082800" y="2038350"/>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SEGNALI DI FERMATA, DI SOSTA E DI PARCHEGGIO</a:t>
            </a:r>
          </a:p>
        </p:txBody>
      </p:sp>
      <p:pic>
        <p:nvPicPr>
          <p:cNvPr id="56326" name="Immagine 5" descr="s85.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3378" y="2419442"/>
            <a:ext cx="3027362" cy="3027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7" name="CasellaDiTesto 6"/>
          <p:cNvSpPr txBox="1">
            <a:spLocks noChangeArrowheads="1"/>
          </p:cNvSpPr>
          <p:nvPr/>
        </p:nvSpPr>
        <p:spPr bwMode="auto">
          <a:xfrm>
            <a:off x="712675" y="2305905"/>
            <a:ext cx="29686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DIVIETO DI FERMATA</a:t>
            </a:r>
          </a:p>
        </p:txBody>
      </p:sp>
      <p:sp>
        <p:nvSpPr>
          <p:cNvPr id="56328" name="CasellaDiTesto 7"/>
          <p:cNvSpPr txBox="1">
            <a:spLocks noChangeArrowheads="1"/>
          </p:cNvSpPr>
          <p:nvPr/>
        </p:nvSpPr>
        <p:spPr bwMode="auto">
          <a:xfrm>
            <a:off x="345346" y="2674205"/>
            <a:ext cx="4583113" cy="203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VIETA LA </a:t>
            </a:r>
            <a:r>
              <a:rPr lang="it-IT" altLang="it-IT" sz="1800" b="1" dirty="0"/>
              <a:t>SOSTA</a:t>
            </a:r>
            <a:r>
              <a:rPr lang="it-IT" altLang="it-IT" sz="1800" dirty="0"/>
              <a:t> E LA </a:t>
            </a:r>
            <a:r>
              <a:rPr lang="it-IT" altLang="it-IT" sz="1800" b="1" dirty="0"/>
              <a:t>FERMATA</a:t>
            </a:r>
            <a:r>
              <a:rPr lang="it-IT" altLang="it-IT" sz="1800" dirty="0"/>
              <a:t> O COMUNQUE QUALSIASI </a:t>
            </a:r>
            <a:r>
              <a:rPr lang="it-IT" altLang="it-IT" sz="1800" b="1" dirty="0"/>
              <a:t>TEMPORANEA</a:t>
            </a:r>
            <a:r>
              <a:rPr lang="it-IT" altLang="it-IT" sz="1800" dirty="0"/>
              <a:t> SOSPENSIONE DELLA MARCIA DEL VEICOLO, MA CONSENTE L’ARRESTO IN CASI DI FORZA MAGGIORE. IN </a:t>
            </a:r>
            <a:r>
              <a:rPr lang="it-IT" altLang="it-IT" sz="1800" b="1" dirty="0"/>
              <a:t>ASSENZA</a:t>
            </a:r>
            <a:r>
              <a:rPr lang="it-IT" altLang="it-IT" sz="1800" dirty="0"/>
              <a:t> DI ISCRIZIONI INTEGRATIVE IL DIVIETO VIGE PER TUTTO L’ARCO DELLE VENTIQUATTRO ORE. </a:t>
            </a:r>
          </a:p>
        </p:txBody>
      </p:sp>
      <p:sp>
        <p:nvSpPr>
          <p:cNvPr id="56329" name="CasellaDiTesto 9"/>
          <p:cNvSpPr txBox="1">
            <a:spLocks noChangeArrowheads="1"/>
          </p:cNvSpPr>
          <p:nvPr/>
        </p:nvSpPr>
        <p:spPr bwMode="auto">
          <a:xfrm>
            <a:off x="5501694" y="5649211"/>
            <a:ext cx="4773158" cy="922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SE INTEGRATO CON PANNELLO CON FRECCIA VERSO IL BASSO, VIETA LA FERMATA NEL TRATTO PRECEDENTE.</a:t>
            </a:r>
          </a:p>
        </p:txBody>
      </p:sp>
      <p:sp>
        <p:nvSpPr>
          <p:cNvPr id="10" name="Rettangolo 9"/>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1" name="Rettangolo 10">
            <a:extLst>
              <a:ext uri="{FF2B5EF4-FFF2-40B4-BE49-F238E27FC236}">
                <a16:creationId xmlns:a16="http://schemas.microsoft.com/office/drawing/2014/main" id="{0FDD2CB3-9345-A148-9E87-663E8627507A}"/>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88820680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CasellaDiTesto 4"/>
          <p:cNvSpPr txBox="1">
            <a:spLocks noChangeArrowheads="1"/>
          </p:cNvSpPr>
          <p:nvPr/>
        </p:nvSpPr>
        <p:spPr bwMode="auto">
          <a:xfrm>
            <a:off x="2082800" y="1990725"/>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SEGNALI DI FERMATA, DI SOSTA E DI PARCHEGGIO</a:t>
            </a:r>
          </a:p>
        </p:txBody>
      </p:sp>
      <p:pic>
        <p:nvPicPr>
          <p:cNvPr id="57349" name="Immagin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1725" y="2740025"/>
            <a:ext cx="2032000" cy="294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350" name="CasellaDiTesto 9"/>
          <p:cNvSpPr txBox="1">
            <a:spLocks noChangeArrowheads="1"/>
          </p:cNvSpPr>
          <p:nvPr/>
        </p:nvSpPr>
        <p:spPr bwMode="auto">
          <a:xfrm>
            <a:off x="4643438" y="3346451"/>
            <a:ext cx="45148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DIVIETO DI SOSTA TEMPORANEO</a:t>
            </a:r>
          </a:p>
        </p:txBody>
      </p:sp>
      <p:sp>
        <p:nvSpPr>
          <p:cNvPr id="57351" name="CasellaDiTesto 10"/>
          <p:cNvSpPr txBox="1">
            <a:spLocks noChangeArrowheads="1"/>
          </p:cNvSpPr>
          <p:nvPr/>
        </p:nvSpPr>
        <p:spPr bwMode="auto">
          <a:xfrm>
            <a:off x="4643439" y="3935414"/>
            <a:ext cx="5260975"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SEGNALA IL DIVIETO DI SOSTA LIMITATO AI GIORNI E ALLE ORE IN CUI SI EFFETTUANO OPERAZIONI DI PULIZIA MECCANICA DELLE STRADE.</a:t>
            </a:r>
          </a:p>
        </p:txBody>
      </p:sp>
      <p:sp>
        <p:nvSpPr>
          <p:cNvPr id="8" name="Rettangolo 7"/>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9" name="Rettangolo 8">
            <a:extLst>
              <a:ext uri="{FF2B5EF4-FFF2-40B4-BE49-F238E27FC236}">
                <a16:creationId xmlns:a16="http://schemas.microsoft.com/office/drawing/2014/main" id="{FA5EC7C1-D5F2-B344-9377-CB5976DA0956}"/>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87692599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CasellaDiTesto 4"/>
          <p:cNvSpPr txBox="1">
            <a:spLocks noChangeArrowheads="1"/>
          </p:cNvSpPr>
          <p:nvPr/>
        </p:nvSpPr>
        <p:spPr bwMode="auto">
          <a:xfrm>
            <a:off x="2082800" y="2038350"/>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0000FF"/>
                </a:solidFill>
              </a:rPr>
              <a:t>SEGNALI DI FERMATA, DI SOSTA E DI PARCHEGGIO</a:t>
            </a:r>
          </a:p>
        </p:txBody>
      </p:sp>
      <p:pic>
        <p:nvPicPr>
          <p:cNvPr id="58373" name="Immagine 5" descr="passo-carrabile-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2030" y="2038350"/>
            <a:ext cx="3053073" cy="4564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8374" name="CasellaDiTesto 6"/>
          <p:cNvSpPr txBox="1">
            <a:spLocks noChangeArrowheads="1"/>
          </p:cNvSpPr>
          <p:nvPr/>
        </p:nvSpPr>
        <p:spPr bwMode="auto">
          <a:xfrm>
            <a:off x="4457149" y="2815808"/>
            <a:ext cx="2555875"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3600" b="1" dirty="0">
                <a:solidFill>
                  <a:srgbClr val="FFFF00"/>
                </a:solidFill>
              </a:rPr>
              <a:t>PASSO CARRABILE</a:t>
            </a:r>
          </a:p>
        </p:txBody>
      </p:sp>
      <p:sp>
        <p:nvSpPr>
          <p:cNvPr id="58375" name="CasellaDiTesto 7"/>
          <p:cNvSpPr txBox="1">
            <a:spLocks noChangeArrowheads="1"/>
          </p:cNvSpPr>
          <p:nvPr/>
        </p:nvSpPr>
        <p:spPr bwMode="auto">
          <a:xfrm>
            <a:off x="5003801" y="3983038"/>
            <a:ext cx="6316869"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800" dirty="0"/>
              <a:t>INDICA LA ZONA PER L’ACCESSO DEI VEICOLI ALLE PROPRIETÀ LATERALI. VIETA LA SOSTA NEL LUOGO DOVE È POSTO MENTRE CONSENTE LA FERMATA PURCHÈ IL VEICOLO NON SIA DI INTRALCIO.</a:t>
            </a:r>
          </a:p>
        </p:txBody>
      </p:sp>
      <p:sp>
        <p:nvSpPr>
          <p:cNvPr id="8" name="Rettangolo 7"/>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9" name="Rettangolo 8">
            <a:extLst>
              <a:ext uri="{FF2B5EF4-FFF2-40B4-BE49-F238E27FC236}">
                <a16:creationId xmlns:a16="http://schemas.microsoft.com/office/drawing/2014/main" id="{1BCD28C6-3BE0-0C49-811C-9965DFA8C7E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9898857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Immagine 4" descr="009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904" y="2522651"/>
            <a:ext cx="3733800" cy="252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9397" name="CasellaDiTesto 3"/>
          <p:cNvSpPr txBox="1">
            <a:spLocks noChangeArrowheads="1"/>
          </p:cNvSpPr>
          <p:nvPr/>
        </p:nvSpPr>
        <p:spPr bwMode="auto">
          <a:xfrm>
            <a:off x="2082800" y="2038350"/>
            <a:ext cx="83312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SEGNALI DI FERMATA, DI SOSTA E DI PARCHEGGIO</a:t>
            </a:r>
          </a:p>
        </p:txBody>
      </p:sp>
      <p:sp>
        <p:nvSpPr>
          <p:cNvPr id="59398" name="CasellaDiTesto 5"/>
          <p:cNvSpPr txBox="1">
            <a:spLocks noChangeArrowheads="1"/>
          </p:cNvSpPr>
          <p:nvPr/>
        </p:nvSpPr>
        <p:spPr bwMode="auto">
          <a:xfrm>
            <a:off x="5257800" y="2638652"/>
            <a:ext cx="483478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SOSTA CONSENTITA A</a:t>
            </a:r>
          </a:p>
          <a:p>
            <a:pPr algn="ctr" eaLnBrk="1" hangingPunct="1">
              <a:spcBef>
                <a:spcPct val="0"/>
              </a:spcBef>
              <a:buFontTx/>
              <a:buNone/>
            </a:pPr>
            <a:r>
              <a:rPr lang="it-IT" altLang="it-IT" sz="2400" b="1" dirty="0">
                <a:solidFill>
                  <a:srgbClr val="FF0000"/>
                </a:solidFill>
              </a:rPr>
              <a:t> PARTICOLARI CATEGORIE</a:t>
            </a:r>
          </a:p>
        </p:txBody>
      </p:sp>
      <p:sp>
        <p:nvSpPr>
          <p:cNvPr id="59399" name="CasellaDiTesto 6"/>
          <p:cNvSpPr txBox="1">
            <a:spLocks noChangeArrowheads="1"/>
          </p:cNvSpPr>
          <p:nvPr/>
        </p:nvSpPr>
        <p:spPr bwMode="auto">
          <a:xfrm>
            <a:off x="5257800" y="3463701"/>
            <a:ext cx="54102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SONO </a:t>
            </a:r>
            <a:r>
              <a:rPr lang="it-IT" altLang="it-IT" sz="1800" b="1" dirty="0"/>
              <a:t>SEGNALI COMPOSITI DI PRESCRIZIONE </a:t>
            </a:r>
            <a:r>
              <a:rPr lang="it-IT" altLang="it-IT" sz="1800" dirty="0"/>
              <a:t>CHE CONSENTONO LA SOSTA E IL PARCHEGGIO SOLO AD UNA PARTICOLARE CATEGORIA DI VEICOLI, INDIVIDUATA SUL SEGNALE STESSO GRAZIE AD APPOSITO SIMBOLO.</a:t>
            </a:r>
          </a:p>
        </p:txBody>
      </p:sp>
      <p:sp>
        <p:nvSpPr>
          <p:cNvPr id="59400" name="CasellaDiTesto 3"/>
          <p:cNvSpPr txBox="1">
            <a:spLocks noChangeArrowheads="1"/>
          </p:cNvSpPr>
          <p:nvPr/>
        </p:nvSpPr>
        <p:spPr bwMode="auto">
          <a:xfrm>
            <a:off x="2793280" y="5162777"/>
            <a:ext cx="7165975" cy="922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IL SEGNALE A FIANCO RAPPRESENTA UN’ECCAZZIONE AL DIVIETO DI SOSTA POICHÉ LA CONSENTE SOLO AI</a:t>
            </a:r>
            <a:r>
              <a:rPr lang="it-IT" altLang="it-IT" sz="1800" b="1" dirty="0"/>
              <a:t> VEICOLI AL SERVIZIO DI PERSONE INVALIDE </a:t>
            </a:r>
            <a:r>
              <a:rPr lang="it-IT" altLang="it-IT" sz="1800" dirty="0"/>
              <a:t>MUNITE DELL’APPOSITO CONTRASSEGNO.</a:t>
            </a:r>
          </a:p>
        </p:txBody>
      </p:sp>
      <p:sp>
        <p:nvSpPr>
          <p:cNvPr id="9" name="Rettangolo 8"/>
          <p:cNvSpPr/>
          <p:nvPr/>
        </p:nvSpPr>
        <p:spPr>
          <a:xfrm>
            <a:off x="1960102" y="1188671"/>
            <a:ext cx="2223687"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0" name="Rettangolo 9">
            <a:extLst>
              <a:ext uri="{FF2B5EF4-FFF2-40B4-BE49-F238E27FC236}">
                <a16:creationId xmlns:a16="http://schemas.microsoft.com/office/drawing/2014/main" id="{6A8FF93C-51F4-FB46-96AA-98EBB34A6A7A}"/>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8681124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Immagine 8" descr="s8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47086" y="2606789"/>
            <a:ext cx="2466748" cy="24667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421" name="CasellaDiTesto 3"/>
          <p:cNvSpPr txBox="1">
            <a:spLocks noChangeArrowheads="1"/>
          </p:cNvSpPr>
          <p:nvPr/>
        </p:nvSpPr>
        <p:spPr bwMode="auto">
          <a:xfrm>
            <a:off x="2719161" y="1499508"/>
            <a:ext cx="775335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dirty="0">
                <a:solidFill>
                  <a:srgbClr val="FFFF00"/>
                </a:solidFill>
              </a:rPr>
              <a:t>SEGNALI DI FERMATA, DI SOSTA E DI PARCHEGGIO</a:t>
            </a:r>
          </a:p>
        </p:txBody>
      </p:sp>
      <p:pic>
        <p:nvPicPr>
          <p:cNvPr id="60422" name="Immagine 5" descr="Parcheggi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16101" y="2038351"/>
            <a:ext cx="1693863" cy="1693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423" name="CasellaDiTesto 6"/>
          <p:cNvSpPr txBox="1">
            <a:spLocks noChangeArrowheads="1"/>
          </p:cNvSpPr>
          <p:nvPr/>
        </p:nvSpPr>
        <p:spPr bwMode="auto">
          <a:xfrm>
            <a:off x="3603625" y="2640013"/>
            <a:ext cx="47498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INDICA UN PARCHEGGIO AUTORIZZATO, CIOÈ UN’AREA ORGANIZZATA ED ATTREZZATA PER </a:t>
            </a:r>
            <a:r>
              <a:rPr lang="it-IT" altLang="it-IT" sz="1800" b="1"/>
              <a:t>SOSTARE A TEMPO INDETERMINATO</a:t>
            </a:r>
            <a:r>
              <a:rPr lang="it-IT" altLang="it-IT" sz="1800"/>
              <a:t>, SALVO DIVERSA INDICAZIONE</a:t>
            </a:r>
          </a:p>
        </p:txBody>
      </p:sp>
      <p:sp>
        <p:nvSpPr>
          <p:cNvPr id="60424" name="CasellaDiTesto 9"/>
          <p:cNvSpPr txBox="1">
            <a:spLocks noChangeArrowheads="1"/>
          </p:cNvSpPr>
          <p:nvPr/>
        </p:nvSpPr>
        <p:spPr bwMode="auto">
          <a:xfrm>
            <a:off x="4785180" y="3853770"/>
            <a:ext cx="332263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000" b="1" dirty="0">
                <a:solidFill>
                  <a:srgbClr val="FF0000"/>
                </a:solidFill>
              </a:rPr>
              <a:t>PREAVVISO DI PARCHEGGIO</a:t>
            </a:r>
          </a:p>
        </p:txBody>
      </p:sp>
      <p:sp>
        <p:nvSpPr>
          <p:cNvPr id="60425" name="CasellaDiTesto 10"/>
          <p:cNvSpPr txBox="1">
            <a:spLocks noChangeArrowheads="1"/>
          </p:cNvSpPr>
          <p:nvPr/>
        </p:nvSpPr>
        <p:spPr bwMode="auto">
          <a:xfrm>
            <a:off x="3603626" y="2239963"/>
            <a:ext cx="16875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000" b="1">
                <a:solidFill>
                  <a:srgbClr val="FF0000"/>
                </a:solidFill>
              </a:rPr>
              <a:t>PARCHEGGIO</a:t>
            </a:r>
          </a:p>
        </p:txBody>
      </p:sp>
      <p:sp>
        <p:nvSpPr>
          <p:cNvPr id="60426" name="CasellaDiTesto 11"/>
          <p:cNvSpPr txBox="1">
            <a:spLocks noChangeArrowheads="1"/>
          </p:cNvSpPr>
          <p:nvPr/>
        </p:nvSpPr>
        <p:spPr bwMode="auto">
          <a:xfrm>
            <a:off x="5056642" y="4244070"/>
            <a:ext cx="3051175" cy="922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IL SEGNALE INDICA CHE </a:t>
            </a:r>
            <a:r>
              <a:rPr lang="it-IT" altLang="it-IT" sz="1800" b="1" dirty="0"/>
              <a:t>NELLA DIREZIONE DELLA FRECCIA </a:t>
            </a:r>
            <a:r>
              <a:rPr lang="it-IT" altLang="it-IT" sz="1800" dirty="0"/>
              <a:t>VI  È UN PARCHEGGIO.</a:t>
            </a:r>
          </a:p>
        </p:txBody>
      </p:sp>
      <p:pic>
        <p:nvPicPr>
          <p:cNvPr id="60427" name="Immagin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17436" y="3840163"/>
            <a:ext cx="2203450" cy="2201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428" name="CasellaDiTesto 13"/>
          <p:cNvSpPr txBox="1">
            <a:spLocks noChangeArrowheads="1"/>
          </p:cNvSpPr>
          <p:nvPr/>
        </p:nvSpPr>
        <p:spPr bwMode="auto">
          <a:xfrm>
            <a:off x="3820886" y="5166407"/>
            <a:ext cx="438308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000" b="1" dirty="0">
                <a:solidFill>
                  <a:srgbClr val="FF0000"/>
                </a:solidFill>
              </a:rPr>
              <a:t>REGOLAZIONE FLESSIBILE DELLA SOSTA</a:t>
            </a:r>
          </a:p>
        </p:txBody>
      </p:sp>
      <p:sp>
        <p:nvSpPr>
          <p:cNvPr id="60429" name="CasellaDiTesto 14"/>
          <p:cNvSpPr txBox="1">
            <a:spLocks noChangeArrowheads="1"/>
          </p:cNvSpPr>
          <p:nvPr/>
        </p:nvSpPr>
        <p:spPr bwMode="auto">
          <a:xfrm>
            <a:off x="4300311" y="5483225"/>
            <a:ext cx="758688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È UN SEGNALE COMPOSITO CHE CONSENTE LA SOSTA O IL PARCHEGGIO IN ALCUNE ORE E LA VIETA IN ALTRE</a:t>
            </a:r>
          </a:p>
        </p:txBody>
      </p:sp>
      <p:sp>
        <p:nvSpPr>
          <p:cNvPr id="14" name="Rettangolo 13"/>
          <p:cNvSpPr/>
          <p:nvPr/>
        </p:nvSpPr>
        <p:spPr>
          <a:xfrm>
            <a:off x="1975627" y="1023720"/>
            <a:ext cx="2193678"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it-IT" sz="3600" b="1" cap="all" dirty="0">
                <a:ln>
                  <a:solidFill>
                    <a:schemeClr val="tx2"/>
                  </a:solidFill>
                </a:ln>
                <a:solidFill>
                  <a:srgbClr val="D325EB"/>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DIVIETO</a:t>
            </a:r>
          </a:p>
        </p:txBody>
      </p:sp>
      <p:sp>
        <p:nvSpPr>
          <p:cNvPr id="15" name="Rettangolo 14">
            <a:extLst>
              <a:ext uri="{FF2B5EF4-FFF2-40B4-BE49-F238E27FC236}">
                <a16:creationId xmlns:a16="http://schemas.microsoft.com/office/drawing/2014/main" id="{C057825E-F0BC-0743-8C18-20C6A93BD37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3505898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2468" name="CasellaDiTesto 2"/>
          <p:cNvSpPr txBox="1">
            <a:spLocks noChangeArrowheads="1"/>
          </p:cNvSpPr>
          <p:nvPr/>
        </p:nvSpPr>
        <p:spPr bwMode="auto">
          <a:xfrm>
            <a:off x="2005013" y="2203451"/>
            <a:ext cx="33274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DIREZIONE OBBLIGATORIA</a:t>
            </a:r>
          </a:p>
        </p:txBody>
      </p:sp>
      <p:sp>
        <p:nvSpPr>
          <p:cNvPr id="62469" name="CasellaDiTesto 3"/>
          <p:cNvSpPr txBox="1">
            <a:spLocks noChangeArrowheads="1"/>
          </p:cNvSpPr>
          <p:nvPr/>
        </p:nvSpPr>
        <p:spPr bwMode="auto">
          <a:xfrm>
            <a:off x="1609724" y="3033714"/>
            <a:ext cx="4232275" cy="1477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INDICANO AL CONDUCENTE L’UNICA DIREZIONE CONSENTITA E SONO INSTALLATI, DI NORMA, IN CORRISPONDENZA DI UN INCROCIO DOVE HA INIZIO L’OBBLIGO.</a:t>
            </a:r>
          </a:p>
        </p:txBody>
      </p:sp>
      <p:pic>
        <p:nvPicPr>
          <p:cNvPr id="62470" name="Immagine 4" descr="s95.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4039" y="2990850"/>
            <a:ext cx="2168525" cy="2166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1" name="Immagine 6" descr="s94.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97575" y="3776663"/>
            <a:ext cx="2020888" cy="2019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472" name="Immagine 7" descr="s93.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37288" y="1177926"/>
            <a:ext cx="2049462" cy="2049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73" name="CasellaDiTesto 8"/>
          <p:cNvSpPr txBox="1">
            <a:spLocks noChangeArrowheads="1"/>
          </p:cNvSpPr>
          <p:nvPr/>
        </p:nvSpPr>
        <p:spPr bwMode="auto">
          <a:xfrm>
            <a:off x="6296025" y="3227388"/>
            <a:ext cx="172243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FF0000"/>
                </a:solidFill>
              </a:rPr>
              <a:t>DRITTO</a:t>
            </a:r>
          </a:p>
        </p:txBody>
      </p:sp>
      <p:sp>
        <p:nvSpPr>
          <p:cNvPr id="62474" name="CasellaDiTesto 9"/>
          <p:cNvSpPr txBox="1">
            <a:spLocks noChangeArrowheads="1"/>
          </p:cNvSpPr>
          <p:nvPr/>
        </p:nvSpPr>
        <p:spPr bwMode="auto">
          <a:xfrm>
            <a:off x="8691564" y="5157788"/>
            <a:ext cx="1112837"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FF0000"/>
                </a:solidFill>
              </a:rPr>
              <a:t>DESTRA</a:t>
            </a:r>
          </a:p>
        </p:txBody>
      </p:sp>
      <p:sp>
        <p:nvSpPr>
          <p:cNvPr id="62475" name="CasellaDiTesto 10"/>
          <p:cNvSpPr txBox="1">
            <a:spLocks noChangeArrowheads="1"/>
          </p:cNvSpPr>
          <p:nvPr/>
        </p:nvSpPr>
        <p:spPr bwMode="auto">
          <a:xfrm>
            <a:off x="6502400" y="5795964"/>
            <a:ext cx="11493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b="1">
                <a:solidFill>
                  <a:srgbClr val="FF0000"/>
                </a:solidFill>
              </a:rPr>
              <a:t>SINISTRA</a:t>
            </a:r>
          </a:p>
        </p:txBody>
      </p:sp>
      <p:sp>
        <p:nvSpPr>
          <p:cNvPr id="12" name="Rettangolo 11">
            <a:extLst>
              <a:ext uri="{FF2B5EF4-FFF2-40B4-BE49-F238E27FC236}">
                <a16:creationId xmlns:a16="http://schemas.microsoft.com/office/drawing/2014/main" id="{C80EF407-EE61-8349-8BA7-FD3EB82EB7DE}"/>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5705735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Immagine 9" descr="s97.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72485" y="4140812"/>
            <a:ext cx="1532567" cy="15338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3493" name="CasellaDiTesto 3"/>
          <p:cNvSpPr txBox="1">
            <a:spLocks noChangeArrowheads="1"/>
          </p:cNvSpPr>
          <p:nvPr/>
        </p:nvSpPr>
        <p:spPr bwMode="auto">
          <a:xfrm>
            <a:off x="2005013" y="2105026"/>
            <a:ext cx="543355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FF00"/>
                </a:solidFill>
              </a:rPr>
              <a:t>PREAVVISO DI DIREZIONE OBBLIGATORIA</a:t>
            </a:r>
          </a:p>
        </p:txBody>
      </p:sp>
      <p:sp>
        <p:nvSpPr>
          <p:cNvPr id="63494" name="CasellaDiTesto 4"/>
          <p:cNvSpPr txBox="1">
            <a:spLocks noChangeArrowheads="1"/>
          </p:cNvSpPr>
          <p:nvPr/>
        </p:nvSpPr>
        <p:spPr bwMode="auto">
          <a:xfrm>
            <a:off x="4148139" y="2851672"/>
            <a:ext cx="41052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PRECEDE UN INCROCIO CON </a:t>
            </a:r>
            <a:r>
              <a:rPr lang="it-IT" altLang="it-IT" sz="1800" b="1" dirty="0"/>
              <a:t>OBBLIGO DI SVOLTARE A DESTRA.</a:t>
            </a:r>
          </a:p>
        </p:txBody>
      </p:sp>
      <p:sp>
        <p:nvSpPr>
          <p:cNvPr id="63495" name="CasellaDiTesto 5"/>
          <p:cNvSpPr txBox="1">
            <a:spLocks noChangeArrowheads="1"/>
          </p:cNvSpPr>
          <p:nvPr/>
        </p:nvSpPr>
        <p:spPr bwMode="auto">
          <a:xfrm>
            <a:off x="3368675" y="3922713"/>
            <a:ext cx="5532438"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IL SEGNALE </a:t>
            </a:r>
            <a:r>
              <a:rPr lang="it-IT" altLang="it-IT" sz="1800" b="1"/>
              <a:t>PREAVVISA UN PERCORSO OBBLIGATORIO </a:t>
            </a:r>
            <a:r>
              <a:rPr lang="it-IT" altLang="it-IT" sz="1800"/>
              <a:t>PER LA </a:t>
            </a:r>
            <a:r>
              <a:rPr lang="it-IT" altLang="it-IT" sz="1800" b="1"/>
              <a:t>CATEGORIA DI VEICOLI </a:t>
            </a:r>
            <a:r>
              <a:rPr lang="it-IT" altLang="it-IT" sz="1800"/>
              <a:t>RAPPRESENTATI IN FIGURA.</a:t>
            </a:r>
          </a:p>
        </p:txBody>
      </p:sp>
      <p:sp>
        <p:nvSpPr>
          <p:cNvPr id="63496" name="CasellaDiTesto 6"/>
          <p:cNvSpPr txBox="1">
            <a:spLocks noChangeArrowheads="1"/>
          </p:cNvSpPr>
          <p:nvPr/>
        </p:nvSpPr>
        <p:spPr bwMode="auto">
          <a:xfrm>
            <a:off x="3253582" y="5039225"/>
            <a:ext cx="53117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PREAVVISA </a:t>
            </a:r>
            <a:r>
              <a:rPr lang="it-IT" altLang="it-IT" sz="1800" b="1" dirty="0"/>
              <a:t>L’OBBLIGO DI SVOLTARE A SINISTRA </a:t>
            </a:r>
            <a:r>
              <a:rPr lang="it-IT" altLang="it-IT" sz="1800" dirty="0"/>
              <a:t>AL PROSSIMO INCROCIO.</a:t>
            </a:r>
          </a:p>
        </p:txBody>
      </p:sp>
      <p:pic>
        <p:nvPicPr>
          <p:cNvPr id="63497" name="Immagine 7" descr="2_80d.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49248" y="1240276"/>
            <a:ext cx="2334100" cy="2349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498" name="Immagine 8" descr="150.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3845" y="3498524"/>
            <a:ext cx="1953457" cy="2920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3499" name="Immagine 10" descr="121A.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51468" y="5737052"/>
            <a:ext cx="2147217" cy="6965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Rettangolo 11">
            <a:extLst>
              <a:ext uri="{FF2B5EF4-FFF2-40B4-BE49-F238E27FC236}">
                <a16:creationId xmlns:a16="http://schemas.microsoft.com/office/drawing/2014/main" id="{408B8442-6971-3340-8A61-194C33242988}"/>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409615096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Immagine 7" descr="s10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1488" y="4033838"/>
            <a:ext cx="1618817" cy="16188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5" name="Immagine 5" descr="2_81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0976" y="1568451"/>
            <a:ext cx="1966913" cy="1965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16" name="Immagine 6" descr="009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0318" y="3533776"/>
            <a:ext cx="2614612" cy="1768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4519" name="CasellaDiTesto 3"/>
          <p:cNvSpPr txBox="1">
            <a:spLocks noChangeArrowheads="1"/>
          </p:cNvSpPr>
          <p:nvPr/>
        </p:nvSpPr>
        <p:spPr bwMode="auto">
          <a:xfrm>
            <a:off x="2005013" y="1876718"/>
            <a:ext cx="34099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DIREZIONI CONSENTITE</a:t>
            </a:r>
          </a:p>
        </p:txBody>
      </p:sp>
      <p:sp>
        <p:nvSpPr>
          <p:cNvPr id="64520" name="CasellaDiTesto 4"/>
          <p:cNvSpPr txBox="1">
            <a:spLocks noChangeArrowheads="1"/>
          </p:cNvSpPr>
          <p:nvPr/>
        </p:nvSpPr>
        <p:spPr bwMode="auto">
          <a:xfrm>
            <a:off x="2080945" y="2318515"/>
            <a:ext cx="4075112"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INDICANO LE UNICHE DUE DIREZIONI CONSENTITE AL PROSSIMO INCROCIO, VIETANDO CONTEMPORANEAMENTE OGNI ALTRA DIREZIONE.</a:t>
            </a:r>
          </a:p>
        </p:txBody>
      </p:sp>
      <p:sp>
        <p:nvSpPr>
          <p:cNvPr id="64521" name="CasellaDiTesto 8"/>
          <p:cNvSpPr txBox="1">
            <a:spLocks noChangeArrowheads="1"/>
          </p:cNvSpPr>
          <p:nvPr/>
        </p:nvSpPr>
        <p:spPr bwMode="auto">
          <a:xfrm>
            <a:off x="6530975" y="3592514"/>
            <a:ext cx="3157538"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b="1">
                <a:solidFill>
                  <a:srgbClr val="FF0000"/>
                </a:solidFill>
              </a:rPr>
              <a:t>VIETATO PROSEGUIRE DRITTO</a:t>
            </a:r>
          </a:p>
        </p:txBody>
      </p:sp>
      <p:sp>
        <p:nvSpPr>
          <p:cNvPr id="64522" name="CasellaDiTesto 9"/>
          <p:cNvSpPr txBox="1">
            <a:spLocks noChangeArrowheads="1"/>
          </p:cNvSpPr>
          <p:nvPr/>
        </p:nvSpPr>
        <p:spPr bwMode="auto">
          <a:xfrm>
            <a:off x="2324224" y="5330476"/>
            <a:ext cx="24542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b="1" dirty="0">
                <a:solidFill>
                  <a:srgbClr val="FF0000"/>
                </a:solidFill>
              </a:rPr>
              <a:t>VIETATO SVOLTARE A SINISTRA</a:t>
            </a:r>
          </a:p>
        </p:txBody>
      </p:sp>
      <p:sp>
        <p:nvSpPr>
          <p:cNvPr id="64523" name="CasellaDiTesto 10"/>
          <p:cNvSpPr txBox="1">
            <a:spLocks noChangeArrowheads="1"/>
          </p:cNvSpPr>
          <p:nvPr/>
        </p:nvSpPr>
        <p:spPr bwMode="auto">
          <a:xfrm>
            <a:off x="6821488" y="5556847"/>
            <a:ext cx="2430463"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b="1" dirty="0">
                <a:solidFill>
                  <a:srgbClr val="FF0000"/>
                </a:solidFill>
              </a:rPr>
              <a:t>VIETATO SVOLTARE A DESTRA</a:t>
            </a:r>
          </a:p>
        </p:txBody>
      </p:sp>
      <p:sp>
        <p:nvSpPr>
          <p:cNvPr id="12" name="Rettangolo 11">
            <a:extLst>
              <a:ext uri="{FF2B5EF4-FFF2-40B4-BE49-F238E27FC236}">
                <a16:creationId xmlns:a16="http://schemas.microsoft.com/office/drawing/2014/main" id="{637DA641-C703-D64E-A5F6-EEC172B6797F}"/>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4940834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Immagine 6" descr="01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30440" y="2726383"/>
            <a:ext cx="3520873" cy="2382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5539" name="Immagine 5" descr="s10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7461" y="2726383"/>
            <a:ext cx="2564157" cy="2564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923330"/>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5542" name="CasellaDiTesto 3"/>
          <p:cNvSpPr txBox="1">
            <a:spLocks noChangeArrowheads="1"/>
          </p:cNvSpPr>
          <p:nvPr/>
        </p:nvSpPr>
        <p:spPr bwMode="auto">
          <a:xfrm>
            <a:off x="2005014" y="1843089"/>
            <a:ext cx="3819525"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PASSAGGIO OBBLIGATORIO</a:t>
            </a:r>
          </a:p>
        </p:txBody>
      </p:sp>
      <p:sp>
        <p:nvSpPr>
          <p:cNvPr id="65543" name="CasellaDiTesto 4"/>
          <p:cNvSpPr txBox="1">
            <a:spLocks noChangeArrowheads="1"/>
          </p:cNvSpPr>
          <p:nvPr/>
        </p:nvSpPr>
        <p:spPr bwMode="auto">
          <a:xfrm>
            <a:off x="384936" y="2484968"/>
            <a:ext cx="4962525" cy="3046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dirty="0"/>
              <a:t>OBBLIGANO I CONDUCENTI A PASSARE A SINISTRA O A DESTRA DI UN OSTACOLO, UN SALVAGENTE UN’ISOLA DI TRAFFICO O UNO SPARTITRAFFICO; OPPURE SEGNALANO DEVIAZIONI IN OCCASIONE DI CANTIERI STRADALI O PER ALTRE CAUSE.</a:t>
            </a:r>
          </a:p>
        </p:txBody>
      </p:sp>
      <p:sp>
        <p:nvSpPr>
          <p:cNvPr id="9" name="Rettangolo 8">
            <a:extLst>
              <a:ext uri="{FF2B5EF4-FFF2-40B4-BE49-F238E27FC236}">
                <a16:creationId xmlns:a16="http://schemas.microsoft.com/office/drawing/2014/main" id="{52E33E42-01EF-7B4E-AE5B-EB2BD563D195}"/>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9028462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Immagine 6" descr="s103.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21513" y="1470025"/>
            <a:ext cx="35560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6565" name="CasellaDiTesto 3"/>
          <p:cNvSpPr txBox="1">
            <a:spLocks noChangeArrowheads="1"/>
          </p:cNvSpPr>
          <p:nvPr/>
        </p:nvSpPr>
        <p:spPr bwMode="auto">
          <a:xfrm>
            <a:off x="2005013" y="2032001"/>
            <a:ext cx="3192462"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PASSAGGI CONSENTITI</a:t>
            </a:r>
          </a:p>
        </p:txBody>
      </p:sp>
      <p:sp>
        <p:nvSpPr>
          <p:cNvPr id="66566" name="CasellaDiTesto 4"/>
          <p:cNvSpPr txBox="1">
            <a:spLocks noChangeArrowheads="1"/>
          </p:cNvSpPr>
          <p:nvPr/>
        </p:nvSpPr>
        <p:spPr bwMode="auto">
          <a:xfrm>
            <a:off x="2005013" y="2530475"/>
            <a:ext cx="50165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CONSENTE IL PASSAGGIO DA AMBEDUE I LATI DELL’OSTACOLO QUINDI A DESTRA O A SINISTRA DI UN’ISOLA DI TRAFFICO, DI UN SALVAGENTE, DI UNO SPARTITRAFFICO, DI UN CANTIERE STRADALE ECC..</a:t>
            </a:r>
          </a:p>
        </p:txBody>
      </p:sp>
      <p:sp>
        <p:nvSpPr>
          <p:cNvPr id="8" name="Rettangolo 7">
            <a:extLst>
              <a:ext uri="{FF2B5EF4-FFF2-40B4-BE49-F238E27FC236}">
                <a16:creationId xmlns:a16="http://schemas.microsoft.com/office/drawing/2014/main" id="{68983658-DCCB-7647-8FCD-1817E3148430}"/>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25655949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Immagine 7" descr="s29.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4498975"/>
            <a:ext cx="1999422" cy="19994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7589" name="CasellaDiTesto 3"/>
          <p:cNvSpPr txBox="1">
            <a:spLocks noChangeArrowheads="1"/>
          </p:cNvSpPr>
          <p:nvPr/>
        </p:nvSpPr>
        <p:spPr bwMode="auto">
          <a:xfrm>
            <a:off x="2005014" y="2093914"/>
            <a:ext cx="1760537"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ROTATORIA</a:t>
            </a:r>
          </a:p>
        </p:txBody>
      </p:sp>
      <p:sp>
        <p:nvSpPr>
          <p:cNvPr id="67590" name="CasellaDiTesto 4"/>
          <p:cNvSpPr txBox="1">
            <a:spLocks noChangeArrowheads="1"/>
          </p:cNvSpPr>
          <p:nvPr/>
        </p:nvSpPr>
        <p:spPr bwMode="auto">
          <a:xfrm>
            <a:off x="2005013" y="2554289"/>
            <a:ext cx="3543300"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INDICA LA PRESENZA DI UN INCROCIO DOVE LA CIRCOLAZIONE È REGOLATA A ROTATORIA ED OBBLIGA PERCIÒ I CONDUCENTI A CIRCOLARE SECONDO IL </a:t>
            </a:r>
            <a:r>
              <a:rPr lang="it-IT" altLang="it-IT" sz="1800" b="1"/>
              <a:t>VERSO INDICATO DALLE FRECCE</a:t>
            </a:r>
            <a:r>
              <a:rPr lang="it-IT" altLang="it-IT" sz="1800"/>
              <a:t>.</a:t>
            </a:r>
          </a:p>
        </p:txBody>
      </p:sp>
      <p:sp>
        <p:nvSpPr>
          <p:cNvPr id="67591" name="CasellaDiTesto 5"/>
          <p:cNvSpPr txBox="1">
            <a:spLocks noChangeArrowheads="1"/>
          </p:cNvSpPr>
          <p:nvPr/>
        </p:nvSpPr>
        <p:spPr bwMode="auto">
          <a:xfrm>
            <a:off x="6863385" y="5077215"/>
            <a:ext cx="394176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SULLE STRADE EXTRAURBANE VIENE PRECEDUTO DAL SEGNALE TRIANGOLARE DI PREAVVISO DI </a:t>
            </a:r>
            <a:r>
              <a:rPr lang="it-IT" altLang="it-IT" sz="1800" b="1" dirty="0"/>
              <a:t>CIRCOLAZIONE ROTATORIA</a:t>
            </a:r>
            <a:r>
              <a:rPr lang="it-IT" altLang="it-IT" sz="1800" dirty="0"/>
              <a:t>.</a:t>
            </a:r>
          </a:p>
        </p:txBody>
      </p:sp>
      <p:pic>
        <p:nvPicPr>
          <p:cNvPr id="67592" name="Immagine 6" descr="cartello-strada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0507" y="1177885"/>
            <a:ext cx="2957513" cy="2957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ttangolo 8">
            <a:extLst>
              <a:ext uri="{FF2B5EF4-FFF2-40B4-BE49-F238E27FC236}">
                <a16:creationId xmlns:a16="http://schemas.microsoft.com/office/drawing/2014/main" id="{0B9B7166-28CB-F54C-AD36-C67380181FE4}"/>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47591301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Immagine 6" descr="s106.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0464" y="4091215"/>
            <a:ext cx="2398192" cy="23967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8611" name="Immagine 5" descr="s105.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1089" y="1317171"/>
            <a:ext cx="3000375" cy="300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37876"/>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8614" name="CasellaDiTesto 3"/>
          <p:cNvSpPr txBox="1">
            <a:spLocks noChangeArrowheads="1"/>
          </p:cNvSpPr>
          <p:nvPr/>
        </p:nvSpPr>
        <p:spPr bwMode="auto">
          <a:xfrm>
            <a:off x="2214564" y="1989932"/>
            <a:ext cx="394652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2400" b="1" dirty="0">
                <a:solidFill>
                  <a:srgbClr val="FF0000"/>
                </a:solidFill>
              </a:rPr>
              <a:t>LIMITE MINIMO DI VELOCITÀ</a:t>
            </a:r>
          </a:p>
        </p:txBody>
      </p:sp>
      <p:sp>
        <p:nvSpPr>
          <p:cNvPr id="68615" name="CasellaDiTesto 4"/>
          <p:cNvSpPr txBox="1">
            <a:spLocks noChangeArrowheads="1"/>
          </p:cNvSpPr>
          <p:nvPr/>
        </p:nvSpPr>
        <p:spPr bwMode="auto">
          <a:xfrm>
            <a:off x="2378076" y="2451894"/>
            <a:ext cx="3783012" cy="1477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it-IT" altLang="it-IT" sz="1800" dirty="0"/>
              <a:t>PRESCRIVE UN LIMITE MINIMO DI VELOCITÀ AL DI SOTTO DEL QUALE È VIETATO SCENDERE. OBBLIGA IL VEICOLO A MANTENERE ALMENO LA VELOCITÀ MINIMA INDICATA.</a:t>
            </a:r>
          </a:p>
        </p:txBody>
      </p:sp>
      <p:sp>
        <p:nvSpPr>
          <p:cNvPr id="68616" name="CasellaDiTesto 7"/>
          <p:cNvSpPr txBox="1">
            <a:spLocks noChangeArrowheads="1"/>
          </p:cNvSpPr>
          <p:nvPr/>
        </p:nvSpPr>
        <p:spPr bwMode="auto">
          <a:xfrm>
            <a:off x="4187826" y="4324670"/>
            <a:ext cx="48799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dirty="0">
                <a:solidFill>
                  <a:srgbClr val="FF0000"/>
                </a:solidFill>
              </a:rPr>
              <a:t>FINE LIMITE MINIMO DI VELOCITÀ</a:t>
            </a:r>
          </a:p>
        </p:txBody>
      </p:sp>
      <p:sp>
        <p:nvSpPr>
          <p:cNvPr id="68617" name="CasellaDiTesto 8"/>
          <p:cNvSpPr txBox="1">
            <a:spLocks noChangeArrowheads="1"/>
          </p:cNvSpPr>
          <p:nvPr/>
        </p:nvSpPr>
        <p:spPr bwMode="auto">
          <a:xfrm>
            <a:off x="3786106" y="4711387"/>
            <a:ext cx="7887337"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CHE NON SI HA PIÙ L’OBBLIGO DI CIRCOLARE AD UNA VELOCITÀ ALMENO PARI A QUELLA INDICATA. CONSENTE, OVVIAMENTE, DI CIRCOLARE A VELOCITÀ SUPERIORE A QUELLA INDICATA, PURCHÈ  ENTRO I LIMITI MASSIMI DI VELOCITÀ VIGENTI PER QUEL TIPO DI STRADA.</a:t>
            </a:r>
          </a:p>
        </p:txBody>
      </p:sp>
      <p:sp>
        <p:nvSpPr>
          <p:cNvPr id="10" name="Rettangolo 9">
            <a:extLst>
              <a:ext uri="{FF2B5EF4-FFF2-40B4-BE49-F238E27FC236}">
                <a16:creationId xmlns:a16="http://schemas.microsoft.com/office/drawing/2014/main" id="{6727D5C2-E1A2-4C4A-A006-BABD0FEEBAFE}"/>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3915618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Immagine 8" descr="018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5926" y="3717924"/>
            <a:ext cx="3836105" cy="25934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35" name="Immagine 6" descr="s107.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0538" y="1285875"/>
            <a:ext cx="35560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003964"/>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69638" name="CasellaDiTesto 3"/>
          <p:cNvSpPr txBox="1">
            <a:spLocks noChangeArrowheads="1"/>
          </p:cNvSpPr>
          <p:nvPr/>
        </p:nvSpPr>
        <p:spPr bwMode="auto">
          <a:xfrm>
            <a:off x="2004910" y="1766960"/>
            <a:ext cx="4468813"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CATENE DA NEVE OBBLIGATORIE</a:t>
            </a:r>
          </a:p>
        </p:txBody>
      </p:sp>
      <p:sp>
        <p:nvSpPr>
          <p:cNvPr id="69639" name="CasellaDiTesto 4"/>
          <p:cNvSpPr txBox="1">
            <a:spLocks noChangeArrowheads="1"/>
          </p:cNvSpPr>
          <p:nvPr/>
        </p:nvSpPr>
        <p:spPr bwMode="auto">
          <a:xfrm>
            <a:off x="2017155" y="2239963"/>
            <a:ext cx="4649788" cy="1477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SI TROVA SU STRADE INNEVATE O GHIACCIATE E CONSENTE LA CIRCOLAZIONE SOLO AI VEICOLI MUNITI DI </a:t>
            </a:r>
            <a:r>
              <a:rPr lang="it-IT" altLang="it-IT" sz="1800" b="1" dirty="0"/>
              <a:t>CATENE O PNEUMATICI DA NEVE</a:t>
            </a:r>
            <a:r>
              <a:rPr lang="it-IT" altLang="it-IT" sz="1800" dirty="0"/>
              <a:t>, VIETANDONE IL TRANSITO A QUELLI SPROVVISTI.</a:t>
            </a:r>
          </a:p>
        </p:txBody>
      </p:sp>
      <p:sp>
        <p:nvSpPr>
          <p:cNvPr id="69640" name="CasellaDiTesto 7"/>
          <p:cNvSpPr txBox="1">
            <a:spLocks noChangeArrowheads="1"/>
          </p:cNvSpPr>
          <p:nvPr/>
        </p:nvSpPr>
        <p:spPr bwMode="auto">
          <a:xfrm>
            <a:off x="6473723" y="5022978"/>
            <a:ext cx="35560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800" dirty="0"/>
              <a:t>PUÒ ESSERE INSERITO IN ALTERNATIVA ENTRO IL </a:t>
            </a:r>
            <a:r>
              <a:rPr lang="it-IT" altLang="it-IT" sz="1800" b="1" dirty="0"/>
              <a:t>SEGNALE DI TRANSITABILITÀ</a:t>
            </a:r>
            <a:r>
              <a:rPr lang="it-IT" altLang="it-IT" sz="1800" dirty="0"/>
              <a:t>.</a:t>
            </a:r>
          </a:p>
        </p:txBody>
      </p:sp>
      <p:sp>
        <p:nvSpPr>
          <p:cNvPr id="9" name="Rettangolo 8">
            <a:extLst>
              <a:ext uri="{FF2B5EF4-FFF2-40B4-BE49-F238E27FC236}">
                <a16:creationId xmlns:a16="http://schemas.microsoft.com/office/drawing/2014/main" id="{94E377E3-D811-F24C-BB21-1230B3237B9E}"/>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31176246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Immagine 6" descr="1274084912404_percorso_pedona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4481" y="3427414"/>
            <a:ext cx="1825625" cy="182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659" name="Immagine 7" descr="s10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2725" y="3543300"/>
            <a:ext cx="1825625" cy="1825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ttangolo 3"/>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0662" name="CasellaDiTesto 4"/>
          <p:cNvSpPr txBox="1">
            <a:spLocks noChangeArrowheads="1"/>
          </p:cNvSpPr>
          <p:nvPr/>
        </p:nvSpPr>
        <p:spPr bwMode="auto">
          <a:xfrm>
            <a:off x="2005013" y="2122488"/>
            <a:ext cx="80883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a:solidFill>
                  <a:srgbClr val="FFFF00"/>
                </a:solidFill>
              </a:rPr>
              <a:t>CIRCOLAZIONE RISERVATA A DETERMINATE CATEGORIE DI UTENTI</a:t>
            </a:r>
          </a:p>
        </p:txBody>
      </p:sp>
      <p:sp>
        <p:nvSpPr>
          <p:cNvPr id="70663" name="CasellaDiTesto 5"/>
          <p:cNvSpPr txBox="1">
            <a:spLocks noChangeArrowheads="1"/>
          </p:cNvSpPr>
          <p:nvPr/>
        </p:nvSpPr>
        <p:spPr bwMode="auto">
          <a:xfrm>
            <a:off x="2566989" y="2781301"/>
            <a:ext cx="712152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QUESTI SEGNALI INDICANO CHE LA STRADA O PARTE DI ESSA È </a:t>
            </a:r>
            <a:r>
              <a:rPr lang="it-IT" altLang="it-IT" sz="1800" b="1"/>
              <a:t>RISERVATA ALLA CATEGORIA DI UTENTI </a:t>
            </a:r>
            <a:r>
              <a:rPr lang="it-IT" altLang="it-IT" sz="1800"/>
              <a:t>PREVISTA MENTRE È VIETATA ALLE ALTRE.</a:t>
            </a:r>
          </a:p>
        </p:txBody>
      </p:sp>
      <p:sp>
        <p:nvSpPr>
          <p:cNvPr id="70664" name="CasellaDiTesto 8"/>
          <p:cNvSpPr txBox="1">
            <a:spLocks noChangeArrowheads="1"/>
          </p:cNvSpPr>
          <p:nvPr/>
        </p:nvSpPr>
        <p:spPr bwMode="auto">
          <a:xfrm>
            <a:off x="2448094" y="5253039"/>
            <a:ext cx="2751138"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PERCORSO PEDONALE</a:t>
            </a:r>
          </a:p>
        </p:txBody>
      </p:sp>
      <p:sp>
        <p:nvSpPr>
          <p:cNvPr id="70665" name="CasellaDiTesto 9"/>
          <p:cNvSpPr txBox="1">
            <a:spLocks noChangeArrowheads="1"/>
          </p:cNvSpPr>
          <p:nvPr/>
        </p:nvSpPr>
        <p:spPr bwMode="auto">
          <a:xfrm>
            <a:off x="8388350" y="3919538"/>
            <a:ext cx="2192337"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FINE PERCORSO PEDONALE</a:t>
            </a:r>
          </a:p>
        </p:txBody>
      </p:sp>
      <p:sp>
        <p:nvSpPr>
          <p:cNvPr id="10" name="Rettangolo 9">
            <a:extLst>
              <a:ext uri="{FF2B5EF4-FFF2-40B4-BE49-F238E27FC236}">
                <a16:creationId xmlns:a16="http://schemas.microsoft.com/office/drawing/2014/main" id="{B9CFB01C-03DD-DD47-8382-8F068D3BC07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67304000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1684" name="CasellaDiTesto 3"/>
          <p:cNvSpPr txBox="1">
            <a:spLocks noChangeArrowheads="1"/>
          </p:cNvSpPr>
          <p:nvPr/>
        </p:nvSpPr>
        <p:spPr bwMode="auto">
          <a:xfrm>
            <a:off x="2005013" y="2122488"/>
            <a:ext cx="80883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CIRCOLAZIONE RISERVATA A DETERMINATE CATEGORIE DI UTENTI</a:t>
            </a:r>
          </a:p>
        </p:txBody>
      </p:sp>
      <p:pic>
        <p:nvPicPr>
          <p:cNvPr id="71685" name="Immagine 4" descr="2_9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1726" y="2722564"/>
            <a:ext cx="2403475" cy="2401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686" name="Immagine 5" descr="11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9926" y="2722564"/>
            <a:ext cx="2697163" cy="2674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87" name="CasellaDiTesto 6"/>
          <p:cNvSpPr txBox="1">
            <a:spLocks noChangeArrowheads="1"/>
          </p:cNvSpPr>
          <p:nvPr/>
        </p:nvSpPr>
        <p:spPr bwMode="auto">
          <a:xfrm>
            <a:off x="2371726" y="5397501"/>
            <a:ext cx="25701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a:solidFill>
                  <a:srgbClr val="FF0000"/>
                </a:solidFill>
              </a:rPr>
              <a:t>PISTA CICLABILE</a:t>
            </a:r>
          </a:p>
        </p:txBody>
      </p:sp>
      <p:sp>
        <p:nvSpPr>
          <p:cNvPr id="71688" name="CasellaDiTesto 7"/>
          <p:cNvSpPr txBox="1">
            <a:spLocks noChangeArrowheads="1"/>
          </p:cNvSpPr>
          <p:nvPr/>
        </p:nvSpPr>
        <p:spPr bwMode="auto">
          <a:xfrm>
            <a:off x="8679656" y="4796632"/>
            <a:ext cx="2827338"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FINE PISTA CICLABILE</a:t>
            </a:r>
          </a:p>
        </p:txBody>
      </p:sp>
      <p:sp>
        <p:nvSpPr>
          <p:cNvPr id="9" name="Rettangolo 8">
            <a:extLst>
              <a:ext uri="{FF2B5EF4-FFF2-40B4-BE49-F238E27FC236}">
                <a16:creationId xmlns:a16="http://schemas.microsoft.com/office/drawing/2014/main" id="{E622032B-A5CF-7B4E-A204-4DC238D97C4D}"/>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08414185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2708" name="CasellaDiTesto 3"/>
          <p:cNvSpPr txBox="1">
            <a:spLocks noChangeArrowheads="1"/>
          </p:cNvSpPr>
          <p:nvPr/>
        </p:nvSpPr>
        <p:spPr bwMode="auto">
          <a:xfrm>
            <a:off x="1150247" y="2038330"/>
            <a:ext cx="80883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CIRCOLAZIONE RISERVATA A DETERMINATE CATEGORIE DI UTENTI</a:t>
            </a:r>
          </a:p>
        </p:txBody>
      </p:sp>
      <p:pic>
        <p:nvPicPr>
          <p:cNvPr id="72709" name="Immagine 4" descr="2_92a.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1726" y="2701925"/>
            <a:ext cx="2513013" cy="2514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2710" name="Immagine 5" descr="1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6764" y="2701925"/>
            <a:ext cx="2662237" cy="2630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2711" name="CasellaDiTesto 6"/>
          <p:cNvSpPr txBox="1">
            <a:spLocks noChangeArrowheads="1"/>
          </p:cNvSpPr>
          <p:nvPr/>
        </p:nvSpPr>
        <p:spPr bwMode="auto">
          <a:xfrm>
            <a:off x="2371725" y="5265738"/>
            <a:ext cx="25400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a:solidFill>
                  <a:srgbClr val="FF0000"/>
                </a:solidFill>
              </a:rPr>
              <a:t>PISTA CICLABILE CONTIGUA AL MARCIAPIEDE </a:t>
            </a:r>
          </a:p>
        </p:txBody>
      </p:sp>
      <p:sp>
        <p:nvSpPr>
          <p:cNvPr id="72712" name="CasellaDiTesto 7"/>
          <p:cNvSpPr txBox="1">
            <a:spLocks noChangeArrowheads="1"/>
          </p:cNvSpPr>
          <p:nvPr/>
        </p:nvSpPr>
        <p:spPr bwMode="auto">
          <a:xfrm>
            <a:off x="6781801" y="5332413"/>
            <a:ext cx="3311525"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a:solidFill>
                  <a:srgbClr val="FF0000"/>
                </a:solidFill>
              </a:rPr>
              <a:t>FINE PISTA CICLABILE CONTIGUA AL MARCIAPIEDE </a:t>
            </a:r>
          </a:p>
        </p:txBody>
      </p:sp>
      <p:sp>
        <p:nvSpPr>
          <p:cNvPr id="9" name="Rettangolo 8">
            <a:extLst>
              <a:ext uri="{FF2B5EF4-FFF2-40B4-BE49-F238E27FC236}">
                <a16:creationId xmlns:a16="http://schemas.microsoft.com/office/drawing/2014/main" id="{0D416268-BE60-644D-9430-E00D05D85C76}"/>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02314487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3732" name="CasellaDiTesto 3"/>
          <p:cNvSpPr txBox="1">
            <a:spLocks noChangeArrowheads="1"/>
          </p:cNvSpPr>
          <p:nvPr/>
        </p:nvSpPr>
        <p:spPr bwMode="auto">
          <a:xfrm>
            <a:off x="2005013" y="2122488"/>
            <a:ext cx="80883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CIRCOLAZIONE RISERVATA A DETERMINATE CATEGORIE DI UTENTI</a:t>
            </a:r>
          </a:p>
        </p:txBody>
      </p:sp>
      <p:pic>
        <p:nvPicPr>
          <p:cNvPr id="73733" name="Immagin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1254" y="2522538"/>
            <a:ext cx="2236788" cy="2236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3734" name="Immagine 5" descr="cartelli-segnali-di-obbligo-93b.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2349302"/>
            <a:ext cx="2278062" cy="2236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3735" name="CasellaDiTesto 6"/>
          <p:cNvSpPr txBox="1">
            <a:spLocks noChangeArrowheads="1"/>
          </p:cNvSpPr>
          <p:nvPr/>
        </p:nvSpPr>
        <p:spPr bwMode="auto">
          <a:xfrm>
            <a:off x="3440710" y="4441480"/>
            <a:ext cx="205581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PERCORSO PEDONALE E CICLABILE</a:t>
            </a:r>
          </a:p>
        </p:txBody>
      </p:sp>
      <p:sp>
        <p:nvSpPr>
          <p:cNvPr id="73736" name="CasellaDiTesto 7"/>
          <p:cNvSpPr txBox="1">
            <a:spLocks noChangeArrowheads="1"/>
          </p:cNvSpPr>
          <p:nvPr/>
        </p:nvSpPr>
        <p:spPr bwMode="auto">
          <a:xfrm>
            <a:off x="7035006" y="4586089"/>
            <a:ext cx="2641600"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FINE PERCORSO PEDONALE E CICLABILE</a:t>
            </a:r>
          </a:p>
        </p:txBody>
      </p:sp>
      <p:sp>
        <p:nvSpPr>
          <p:cNvPr id="9" name="Rettangolo 8">
            <a:extLst>
              <a:ext uri="{FF2B5EF4-FFF2-40B4-BE49-F238E27FC236}">
                <a16:creationId xmlns:a16="http://schemas.microsoft.com/office/drawing/2014/main" id="{BBF30D65-D516-744F-99D9-640B77AB7E16}"/>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93382029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4756" name="CasellaDiTesto 3"/>
          <p:cNvSpPr txBox="1">
            <a:spLocks noChangeArrowheads="1"/>
          </p:cNvSpPr>
          <p:nvPr/>
        </p:nvSpPr>
        <p:spPr bwMode="auto">
          <a:xfrm>
            <a:off x="2005013" y="2122488"/>
            <a:ext cx="80883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CIRCOLAZIONE RISERVATA A DETERMINATE CATEGORIE DI UTENTI</a:t>
            </a:r>
          </a:p>
        </p:txBody>
      </p:sp>
      <p:pic>
        <p:nvPicPr>
          <p:cNvPr id="74757" name="Immagine 4" descr="200px-Italian_traffic_signs_-_percorso_riservato_ai_quadrupedi.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5013" y="2625704"/>
            <a:ext cx="2284412" cy="2282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58" name="Immagine 5" descr="s117.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0213" y="2522538"/>
            <a:ext cx="2454156" cy="2454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4759" name="CasellaDiTesto 6"/>
          <p:cNvSpPr txBox="1">
            <a:spLocks noChangeArrowheads="1"/>
          </p:cNvSpPr>
          <p:nvPr/>
        </p:nvSpPr>
        <p:spPr bwMode="auto">
          <a:xfrm>
            <a:off x="1698260" y="4868884"/>
            <a:ext cx="3446462"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PERCORSO RISERVATO AI QUADRUPEDI DA SOMA E DA SELLA</a:t>
            </a:r>
          </a:p>
        </p:txBody>
      </p:sp>
      <p:sp>
        <p:nvSpPr>
          <p:cNvPr id="74760" name="CasellaDiTesto 7"/>
          <p:cNvSpPr txBox="1">
            <a:spLocks noChangeArrowheads="1"/>
          </p:cNvSpPr>
          <p:nvPr/>
        </p:nvSpPr>
        <p:spPr bwMode="auto">
          <a:xfrm>
            <a:off x="6898163" y="4908529"/>
            <a:ext cx="3757613"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400" b="1" dirty="0">
                <a:solidFill>
                  <a:srgbClr val="FF0000"/>
                </a:solidFill>
              </a:rPr>
              <a:t>FINE PERCORSO RISERVATO AI QUADRUPEDI DA SOMA E DA SELLA</a:t>
            </a:r>
          </a:p>
        </p:txBody>
      </p:sp>
      <p:sp>
        <p:nvSpPr>
          <p:cNvPr id="9" name="Rettangolo 8">
            <a:extLst>
              <a:ext uri="{FF2B5EF4-FFF2-40B4-BE49-F238E27FC236}">
                <a16:creationId xmlns:a16="http://schemas.microsoft.com/office/drawing/2014/main" id="{BDFD80B6-1524-5246-88D8-4109F110A27F}"/>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14019733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5780" name="CasellaDiTesto 3"/>
          <p:cNvSpPr txBox="1">
            <a:spLocks noChangeArrowheads="1"/>
          </p:cNvSpPr>
          <p:nvPr/>
        </p:nvSpPr>
        <p:spPr bwMode="auto">
          <a:xfrm>
            <a:off x="3897313" y="2063750"/>
            <a:ext cx="53832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SEGNALI DI OBBLIGO SPECIFICO</a:t>
            </a:r>
          </a:p>
        </p:txBody>
      </p:sp>
      <p:pic>
        <p:nvPicPr>
          <p:cNvPr id="75781" name="Immagine 5" descr="600px-Italian_traffic_signs_-_dogana.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9655" y="2263775"/>
            <a:ext cx="2902980" cy="2902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5782" name="CasellaDiTesto 6"/>
          <p:cNvSpPr txBox="1">
            <a:spLocks noChangeArrowheads="1"/>
          </p:cNvSpPr>
          <p:nvPr/>
        </p:nvSpPr>
        <p:spPr bwMode="auto">
          <a:xfrm>
            <a:off x="5908675" y="3355976"/>
            <a:ext cx="30543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ALT - DOGANA</a:t>
            </a:r>
          </a:p>
        </p:txBody>
      </p:sp>
      <p:sp>
        <p:nvSpPr>
          <p:cNvPr id="75783" name="CasellaDiTesto 7"/>
          <p:cNvSpPr txBox="1">
            <a:spLocks noChangeArrowheads="1"/>
          </p:cNvSpPr>
          <p:nvPr/>
        </p:nvSpPr>
        <p:spPr bwMode="auto">
          <a:xfrm>
            <a:off x="5908675" y="4067175"/>
            <a:ext cx="4249738" cy="922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SEGNALA UN VARCO DAGANALE AL QUALE È OBBLIGATORIO FERMARSI PER I PREVISTI CONTROLLI.</a:t>
            </a:r>
          </a:p>
        </p:txBody>
      </p:sp>
      <p:sp>
        <p:nvSpPr>
          <p:cNvPr id="8" name="Rettangolo 7">
            <a:extLst>
              <a:ext uri="{FF2B5EF4-FFF2-40B4-BE49-F238E27FC236}">
                <a16:creationId xmlns:a16="http://schemas.microsoft.com/office/drawing/2014/main" id="{E7E46DD1-3E1F-BD42-951E-A222E18FADF3}"/>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05468490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6804" name="CasellaDiTesto 3"/>
          <p:cNvSpPr txBox="1">
            <a:spLocks noChangeArrowheads="1"/>
          </p:cNvSpPr>
          <p:nvPr/>
        </p:nvSpPr>
        <p:spPr bwMode="auto">
          <a:xfrm>
            <a:off x="3897313" y="2063750"/>
            <a:ext cx="53832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SEGNALI DI OBBLIGO SPECIFICO</a:t>
            </a:r>
          </a:p>
        </p:txBody>
      </p:sp>
      <p:sp>
        <p:nvSpPr>
          <p:cNvPr id="76805" name="CasellaDiTesto 4"/>
          <p:cNvSpPr txBox="1">
            <a:spLocks noChangeArrowheads="1"/>
          </p:cNvSpPr>
          <p:nvPr/>
        </p:nvSpPr>
        <p:spPr bwMode="auto">
          <a:xfrm>
            <a:off x="5398606" y="2736850"/>
            <a:ext cx="4416425"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b="1" dirty="0">
                <a:solidFill>
                  <a:srgbClr val="FF0000"/>
                </a:solidFill>
              </a:rPr>
              <a:t>CONFINE DI STATO CON </a:t>
            </a:r>
          </a:p>
          <a:p>
            <a:pPr eaLnBrk="1" hangingPunct="1">
              <a:spcBef>
                <a:spcPct val="0"/>
              </a:spcBef>
              <a:buFontTx/>
              <a:buNone/>
            </a:pPr>
            <a:r>
              <a:rPr lang="it-IT" altLang="it-IT" b="1" dirty="0">
                <a:solidFill>
                  <a:srgbClr val="FF0000"/>
                </a:solidFill>
              </a:rPr>
              <a:t>PAESE CEE</a:t>
            </a:r>
          </a:p>
        </p:txBody>
      </p:sp>
      <p:sp>
        <p:nvSpPr>
          <p:cNvPr id="76806" name="CasellaDiTesto 5"/>
          <p:cNvSpPr txBox="1">
            <a:spLocks noChangeArrowheads="1"/>
          </p:cNvSpPr>
          <p:nvPr/>
        </p:nvSpPr>
        <p:spPr bwMode="auto">
          <a:xfrm>
            <a:off x="5651501" y="3862388"/>
            <a:ext cx="4441825"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dirty="0"/>
              <a:t>INDICA IL CONFINE DI STATO CON PAESE ADERENTE ALLA COMUNITÀ ECONOMICA EUROPEA. NON OBBLIGA AD ARRESTARSI PER IL CONTROLLO DOGANALE.</a:t>
            </a:r>
          </a:p>
        </p:txBody>
      </p:sp>
      <p:pic>
        <p:nvPicPr>
          <p:cNvPr id="76807" name="Immagine 6" descr="600px-Italian_traffic_signs_-_confine_CEE.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2736850"/>
            <a:ext cx="3175000" cy="317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623B7EDB-2272-0542-AFC0-C71F5A658085}"/>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6214449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164-2.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499" y="2661443"/>
            <a:ext cx="3169341" cy="3169341"/>
          </a:xfrm>
          <a:prstGeom prst="rect">
            <a:avLst/>
          </a:prstGeom>
        </p:spPr>
      </p:pic>
      <p:sp>
        <p:nvSpPr>
          <p:cNvPr id="2" name="Rettangolo 1"/>
          <p:cNvSpPr/>
          <p:nvPr/>
        </p:nvSpPr>
        <p:spPr>
          <a:xfrm>
            <a:off x="1274642" y="254000"/>
            <a:ext cx="9914895"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SEGNALI DI PRESCRIZIONE</a:t>
            </a:r>
          </a:p>
        </p:txBody>
      </p:sp>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77828" name="CasellaDiTesto 3"/>
          <p:cNvSpPr txBox="1">
            <a:spLocks noChangeArrowheads="1"/>
          </p:cNvSpPr>
          <p:nvPr/>
        </p:nvSpPr>
        <p:spPr bwMode="auto">
          <a:xfrm>
            <a:off x="3897313" y="2063750"/>
            <a:ext cx="53832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SEGNALI DI OBBLIGO SPECIFICO</a:t>
            </a:r>
          </a:p>
        </p:txBody>
      </p:sp>
      <p:sp>
        <p:nvSpPr>
          <p:cNvPr id="77829" name="CasellaDiTesto 4"/>
          <p:cNvSpPr txBox="1">
            <a:spLocks noChangeArrowheads="1"/>
          </p:cNvSpPr>
          <p:nvPr/>
        </p:nvSpPr>
        <p:spPr bwMode="auto">
          <a:xfrm>
            <a:off x="5676901" y="3001963"/>
            <a:ext cx="4416425"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PREAVVISO CONFINE DI STATO CON PAESE CEE</a:t>
            </a:r>
          </a:p>
        </p:txBody>
      </p:sp>
      <p:sp>
        <p:nvSpPr>
          <p:cNvPr id="77830" name="CasellaDiTesto 5"/>
          <p:cNvSpPr txBox="1">
            <a:spLocks noChangeArrowheads="1"/>
          </p:cNvSpPr>
          <p:nvPr/>
        </p:nvSpPr>
        <p:spPr bwMode="auto">
          <a:xfrm>
            <a:off x="5651501" y="3862389"/>
            <a:ext cx="4441825"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PRESEGNALA IL CONFINE DI STATO CON PAESE ADERENTE ALLA COMUNITÀ  ECONOMICA EUROPEA ED È QUINDI UBICATO SU STRADA CHE CONDUCE A TALE CONFINE. NON OBBLIGA AD ARRESTARSI PER IL CONTROLLO DOGANALE.</a:t>
            </a:r>
          </a:p>
        </p:txBody>
      </p:sp>
    </p:spTree>
    <p:extLst>
      <p:ext uri="{BB962C8B-B14F-4D97-AF65-F5344CB8AC3E}">
        <p14:creationId xmlns:p14="http://schemas.microsoft.com/office/powerpoint/2010/main" val="379720431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721254" y="1281231"/>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80900" name="CasellaDiTesto 3"/>
          <p:cNvSpPr txBox="1">
            <a:spLocks noChangeArrowheads="1"/>
          </p:cNvSpPr>
          <p:nvPr/>
        </p:nvSpPr>
        <p:spPr bwMode="auto">
          <a:xfrm>
            <a:off x="4138614" y="1177885"/>
            <a:ext cx="53832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a:solidFill>
                  <a:srgbClr val="FFFF00"/>
                </a:solidFill>
              </a:rPr>
              <a:t>SEGNALI DI OBBLIGO SPECIFICO</a:t>
            </a:r>
          </a:p>
        </p:txBody>
      </p:sp>
      <p:sp>
        <p:nvSpPr>
          <p:cNvPr id="80901" name="CasellaDiTesto 4"/>
          <p:cNvSpPr txBox="1">
            <a:spLocks noChangeArrowheads="1"/>
          </p:cNvSpPr>
          <p:nvPr/>
        </p:nvSpPr>
        <p:spPr bwMode="auto">
          <a:xfrm>
            <a:off x="2203451" y="3114676"/>
            <a:ext cx="19351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2400" b="1">
                <a:solidFill>
                  <a:srgbClr val="FF0000"/>
                </a:solidFill>
              </a:rPr>
              <a:t>ALT - POLIZIA</a:t>
            </a:r>
          </a:p>
        </p:txBody>
      </p:sp>
      <p:sp>
        <p:nvSpPr>
          <p:cNvPr id="80902" name="CasellaDiTesto 5"/>
          <p:cNvSpPr txBox="1">
            <a:spLocks noChangeArrowheads="1"/>
          </p:cNvSpPr>
          <p:nvPr/>
        </p:nvSpPr>
        <p:spPr bwMode="auto">
          <a:xfrm>
            <a:off x="2203451" y="3576638"/>
            <a:ext cx="4143375"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1800"/>
              <a:t>SEGNALA UN POSTO DI BLOCCO STRADALE ISTITUITO DA ORGANI DI POLIZIA AL QUALE  È </a:t>
            </a:r>
            <a:r>
              <a:rPr lang="it-IT" altLang="it-IT" sz="1800" b="1"/>
              <a:t>OBBLIGATORIO FERMARSI</a:t>
            </a:r>
            <a:r>
              <a:rPr lang="it-IT" altLang="it-IT" sz="1800"/>
              <a:t>.</a:t>
            </a:r>
          </a:p>
        </p:txBody>
      </p:sp>
      <p:pic>
        <p:nvPicPr>
          <p:cNvPr id="80903" name="Immagine 6" descr="600px-Italian_traffic_signs_-_old_-_alt_polizia.sv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9345" y="1989117"/>
            <a:ext cx="4224855" cy="42248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1F031A0D-957E-1A49-B8DF-A0CD99E783CA}"/>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39734690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Immagine 6" descr="s120.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40441" y="1843368"/>
            <a:ext cx="4666760" cy="4666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ttangolo 2"/>
          <p:cNvSpPr/>
          <p:nvPr/>
        </p:nvSpPr>
        <p:spPr>
          <a:xfrm>
            <a:off x="1721254" y="1152275"/>
            <a:ext cx="270138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it-IT" sz="4000" b="1" dirty="0">
                <a:ln w="11430">
                  <a:solidFill>
                    <a:schemeClr val="tx1"/>
                  </a:solidFill>
                </a:ln>
                <a:solidFill>
                  <a:srgbClr val="35DA4B"/>
                </a:solidFill>
                <a:effectLst>
                  <a:outerShdw blurRad="80000" dist="40000" dir="5040000" algn="tl">
                    <a:srgbClr val="000000">
                      <a:alpha val="30000"/>
                    </a:srgbClr>
                  </a:outerShdw>
                </a:effectLst>
              </a:rPr>
              <a:t>OBBLIGO</a:t>
            </a:r>
          </a:p>
        </p:txBody>
      </p:sp>
      <p:sp>
        <p:nvSpPr>
          <p:cNvPr id="81925" name="CasellaDiTesto 3"/>
          <p:cNvSpPr txBox="1">
            <a:spLocks noChangeArrowheads="1"/>
          </p:cNvSpPr>
          <p:nvPr/>
        </p:nvSpPr>
        <p:spPr bwMode="auto">
          <a:xfrm>
            <a:off x="3976826" y="1310602"/>
            <a:ext cx="5383212"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000" b="1" dirty="0">
                <a:solidFill>
                  <a:srgbClr val="FFFF00"/>
                </a:solidFill>
              </a:rPr>
              <a:t>SEGNALI DI OBBLIGO SPECIFICO</a:t>
            </a:r>
          </a:p>
        </p:txBody>
      </p:sp>
      <p:sp>
        <p:nvSpPr>
          <p:cNvPr id="81926" name="CasellaDiTesto 4"/>
          <p:cNvSpPr txBox="1">
            <a:spLocks noChangeArrowheads="1"/>
          </p:cNvSpPr>
          <p:nvPr/>
        </p:nvSpPr>
        <p:spPr bwMode="auto">
          <a:xfrm>
            <a:off x="883794" y="2295979"/>
            <a:ext cx="2162175"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it-IT" sz="3600" b="1" dirty="0">
                <a:solidFill>
                  <a:srgbClr val="FF0000"/>
                </a:solidFill>
              </a:rPr>
              <a:t>ALT STAZIONE</a:t>
            </a:r>
          </a:p>
        </p:txBody>
      </p:sp>
      <p:sp>
        <p:nvSpPr>
          <p:cNvPr id="81927" name="CasellaDiTesto 5"/>
          <p:cNvSpPr txBox="1">
            <a:spLocks noChangeArrowheads="1"/>
          </p:cNvSpPr>
          <p:nvPr/>
        </p:nvSpPr>
        <p:spPr bwMode="auto">
          <a:xfrm>
            <a:off x="465138" y="3466496"/>
            <a:ext cx="5786575"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2800" dirty="0"/>
              <a:t>IL SEGNALE POSTO IN </a:t>
            </a:r>
            <a:r>
              <a:rPr lang="it-IT" altLang="it-IT" sz="2800" b="1" dirty="0"/>
              <a:t>CORRISPONDENZA DEGLI ACCESSI AUTOSTRADALI CONTROLLATI, </a:t>
            </a:r>
            <a:r>
              <a:rPr lang="it-IT" altLang="it-IT" sz="2800" dirty="0"/>
              <a:t>IMPONE L’OBBLIGO DI RALLENTARE E FERMARSI PER IL </a:t>
            </a:r>
            <a:r>
              <a:rPr lang="it-IT" altLang="it-IT" sz="2800" b="1" dirty="0"/>
              <a:t>PAGAMENTO DEL PEDAGGIO.</a:t>
            </a:r>
          </a:p>
        </p:txBody>
      </p:sp>
      <p:sp>
        <p:nvSpPr>
          <p:cNvPr id="8" name="Rettangolo 7">
            <a:extLst>
              <a:ext uri="{FF2B5EF4-FFF2-40B4-BE49-F238E27FC236}">
                <a16:creationId xmlns:a16="http://schemas.microsoft.com/office/drawing/2014/main" id="{2F90D75C-7B66-384A-A088-F7F4CCE047C4}"/>
              </a:ext>
            </a:extLst>
          </p:cNvPr>
          <p:cNvSpPr/>
          <p:nvPr/>
        </p:nvSpPr>
        <p:spPr>
          <a:xfrm>
            <a:off x="883794" y="-22444"/>
            <a:ext cx="10211450" cy="1200329"/>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it-IT" sz="7200" b="1" dirty="0">
                <a:ln w="11430"/>
                <a:solidFill>
                  <a:srgbClr val="FFFF00"/>
                </a:solidFill>
                <a:effectLst>
                  <a:outerShdw blurRad="50800" dist="39000" dir="5460000" algn="tl">
                    <a:srgbClr val="000000">
                      <a:alpha val="38000"/>
                    </a:srgbClr>
                  </a:outerShdw>
                </a:effectLst>
              </a:rPr>
              <a:t>SEGNALI DI PRESCRIZIONE</a:t>
            </a:r>
          </a:p>
        </p:txBody>
      </p:sp>
    </p:spTree>
    <p:extLst>
      <p:ext uri="{BB962C8B-B14F-4D97-AF65-F5344CB8AC3E}">
        <p14:creationId xmlns:p14="http://schemas.microsoft.com/office/powerpoint/2010/main" val="296066262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AFCA01-E4F4-2F89-59BC-637F3CA932A9}"/>
              </a:ext>
            </a:extLst>
          </p:cNvPr>
          <p:cNvSpPr>
            <a:spLocks noGrp="1"/>
          </p:cNvSpPr>
          <p:nvPr>
            <p:ph type="title"/>
          </p:nvPr>
        </p:nvSpPr>
        <p:spPr>
          <a:xfrm>
            <a:off x="6174377" y="643463"/>
            <a:ext cx="5398191" cy="1608124"/>
          </a:xfrm>
        </p:spPr>
        <p:txBody>
          <a:bodyPr>
            <a:noAutofit/>
          </a:bodyPr>
          <a:lstStyle/>
          <a:p>
            <a:r>
              <a:rPr lang="it-IT" sz="4800" b="1" dirty="0">
                <a:solidFill>
                  <a:srgbClr val="FFFF00"/>
                </a:solidFill>
                <a:latin typeface="Cooper Black" panose="0208090404030B020404" pitchFamily="18" charset="77"/>
              </a:rPr>
              <a:t>LICENZA COMUNITARIA</a:t>
            </a:r>
          </a:p>
        </p:txBody>
      </p:sp>
      <p:pic>
        <p:nvPicPr>
          <p:cNvPr id="5" name="Immagine 4">
            <a:extLst>
              <a:ext uri="{FF2B5EF4-FFF2-40B4-BE49-F238E27FC236}">
                <a16:creationId xmlns:a16="http://schemas.microsoft.com/office/drawing/2014/main" id="{3E85AE06-CB5E-7C13-F8E5-B9561B70244F}"/>
              </a:ext>
            </a:extLst>
          </p:cNvPr>
          <p:cNvPicPr>
            <a:picLocks noChangeAspect="1"/>
          </p:cNvPicPr>
          <p:nvPr/>
        </p:nvPicPr>
        <p:blipFill>
          <a:blip r:embed="rId3"/>
          <a:stretch>
            <a:fillRect/>
          </a:stretch>
        </p:blipFill>
        <p:spPr>
          <a:xfrm>
            <a:off x="1138480" y="638822"/>
            <a:ext cx="3850445" cy="558035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egnaposto contenuto 2">
            <a:extLst>
              <a:ext uri="{FF2B5EF4-FFF2-40B4-BE49-F238E27FC236}">
                <a16:creationId xmlns:a16="http://schemas.microsoft.com/office/drawing/2014/main" id="{B3C8404C-0C5F-F3D5-4688-05CD9AE80A51}"/>
              </a:ext>
            </a:extLst>
          </p:cNvPr>
          <p:cNvSpPr>
            <a:spLocks noGrp="1"/>
          </p:cNvSpPr>
          <p:nvPr>
            <p:ph idx="1"/>
          </p:nvPr>
        </p:nvSpPr>
        <p:spPr>
          <a:xfrm>
            <a:off x="5229225" y="2386013"/>
            <a:ext cx="6343343" cy="3837806"/>
          </a:xfrm>
        </p:spPr>
        <p:txBody>
          <a:bodyPr>
            <a:normAutofit/>
          </a:bodyPr>
          <a:lstStyle/>
          <a:p>
            <a:r>
              <a:rPr lang="it-IT" sz="3200" dirty="0"/>
              <a:t>PER TRASPORTI INTERNAZIONALI IN AMBITO UE, SEE, SVIZZERA, REGNO UNITO.</a:t>
            </a:r>
          </a:p>
          <a:p>
            <a:r>
              <a:rPr lang="it-IT" sz="3200" dirty="0"/>
              <a:t>VALE 5 ANNI .</a:t>
            </a:r>
          </a:p>
          <a:p>
            <a:r>
              <a:rPr lang="it-IT" sz="3200" dirty="0"/>
              <a:t>COPIA CONFORME A BORDO VEICOLO</a:t>
            </a:r>
          </a:p>
          <a:p>
            <a:endParaRPr lang="it-IT" dirty="0"/>
          </a:p>
        </p:txBody>
      </p:sp>
    </p:spTree>
    <p:extLst>
      <p:ext uri="{BB962C8B-B14F-4D97-AF65-F5344CB8AC3E}">
        <p14:creationId xmlns:p14="http://schemas.microsoft.com/office/powerpoint/2010/main" val="42904145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09391E-3B3B-4546-B98B-07EAE7541C2D}"/>
              </a:ext>
            </a:extLst>
          </p:cNvPr>
          <p:cNvSpPr>
            <a:spLocks noGrp="1"/>
          </p:cNvSpPr>
          <p:nvPr>
            <p:ph type="title"/>
          </p:nvPr>
        </p:nvSpPr>
        <p:spPr/>
        <p:txBody>
          <a:bodyPr>
            <a:normAutofit fontScale="90000"/>
          </a:bodyPr>
          <a:lstStyle/>
          <a:p>
            <a:r>
              <a:rPr lang="it-IT" sz="6000" b="1" dirty="0">
                <a:solidFill>
                  <a:srgbClr val="FFFF00"/>
                </a:solidFill>
              </a:rPr>
              <a:t>DEROGHE BLOCCO CIRCOLAZIONE MERCI</a:t>
            </a:r>
          </a:p>
        </p:txBody>
      </p:sp>
      <p:sp>
        <p:nvSpPr>
          <p:cNvPr id="3" name="Segnaposto contenuto 2">
            <a:extLst>
              <a:ext uri="{FF2B5EF4-FFF2-40B4-BE49-F238E27FC236}">
                <a16:creationId xmlns:a16="http://schemas.microsoft.com/office/drawing/2014/main" id="{CBCC1F67-2FD1-1D43-BC84-36C3254856D6}"/>
              </a:ext>
            </a:extLst>
          </p:cNvPr>
          <p:cNvSpPr>
            <a:spLocks noGrp="1"/>
          </p:cNvSpPr>
          <p:nvPr>
            <p:ph idx="1"/>
          </p:nvPr>
        </p:nvSpPr>
        <p:spPr/>
        <p:txBody>
          <a:bodyPr>
            <a:noAutofit/>
          </a:bodyPr>
          <a:lstStyle/>
          <a:p>
            <a:r>
              <a:rPr lang="it-IT" sz="3200" dirty="0"/>
              <a:t>Estero: per provenienza estera l’inizio del divieto è posticipato di 4 ore; nel caso di veicolo con un solo conducente per il quale cade nel detto posticipo il riposo di cui al reg. (UE) n. 165/2014, le 4 ore decorrono dalla fine del riposo. Per destinazione estera il termine del divieto è anticipato di ore due. I veicoli da/per San Marino sono assimilati a quelli provenienti o diretti all’interno del territorio nazionale.</a:t>
            </a:r>
          </a:p>
        </p:txBody>
      </p:sp>
    </p:spTree>
    <p:extLst>
      <p:ext uri="{BB962C8B-B14F-4D97-AF65-F5344CB8AC3E}">
        <p14:creationId xmlns:p14="http://schemas.microsoft.com/office/powerpoint/2010/main" val="56824245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09391E-3B3B-4546-B98B-07EAE7541C2D}"/>
              </a:ext>
            </a:extLst>
          </p:cNvPr>
          <p:cNvSpPr>
            <a:spLocks noGrp="1"/>
          </p:cNvSpPr>
          <p:nvPr>
            <p:ph type="title"/>
          </p:nvPr>
        </p:nvSpPr>
        <p:spPr>
          <a:xfrm>
            <a:off x="788351" y="225039"/>
            <a:ext cx="10131425" cy="1456267"/>
          </a:xfrm>
        </p:spPr>
        <p:txBody>
          <a:bodyPr>
            <a:normAutofit fontScale="90000"/>
          </a:bodyPr>
          <a:lstStyle/>
          <a:p>
            <a:r>
              <a:rPr lang="it-IT" sz="6000" b="1" dirty="0">
                <a:solidFill>
                  <a:srgbClr val="FFFF00"/>
                </a:solidFill>
              </a:rPr>
              <a:t>DEROGHE BLOCCO CIRCOLAZIONE MERCI</a:t>
            </a:r>
          </a:p>
        </p:txBody>
      </p:sp>
      <p:sp>
        <p:nvSpPr>
          <p:cNvPr id="3" name="Segnaposto contenuto 2">
            <a:extLst>
              <a:ext uri="{FF2B5EF4-FFF2-40B4-BE49-F238E27FC236}">
                <a16:creationId xmlns:a16="http://schemas.microsoft.com/office/drawing/2014/main" id="{CBCC1F67-2FD1-1D43-BC84-36C3254856D6}"/>
              </a:ext>
            </a:extLst>
          </p:cNvPr>
          <p:cNvSpPr>
            <a:spLocks noGrp="1"/>
          </p:cNvSpPr>
          <p:nvPr>
            <p:ph idx="1"/>
          </p:nvPr>
        </p:nvSpPr>
        <p:spPr>
          <a:xfrm>
            <a:off x="196553" y="2142067"/>
            <a:ext cx="11724830" cy="4344191"/>
          </a:xfrm>
        </p:spPr>
        <p:txBody>
          <a:bodyPr>
            <a:noAutofit/>
          </a:bodyPr>
          <a:lstStyle/>
          <a:p>
            <a:r>
              <a:rPr lang="it-IT" sz="3200" dirty="0"/>
              <a:t>Sardegna: per i veicoli provenienti dalla Sardegna l’inizio del divieto è posticipato di 4 ore; per quelli diretti in Sardegna il termine del divieto è anticipato di 4 ore. Sicilia: per i veicoli provenienti o diretti in Sicilia, l’inizio del divieto è posticipato di 2 ore e il termine del divieto è anticipato di 2 ore. Per i veicoli che circolano in Sicilia provenienti per traghettamento dal resto del territorio nazionale - eccetto Reggio Calabria e Vila S. Giovanni- l’inizio del divieto è posticipato di 4 ore; per quelli che circolano per il percorso inverso, sempre con esclusione dei porti citati, il divieto non si applica.</a:t>
            </a:r>
          </a:p>
        </p:txBody>
      </p:sp>
    </p:spTree>
    <p:extLst>
      <p:ext uri="{BB962C8B-B14F-4D97-AF65-F5344CB8AC3E}">
        <p14:creationId xmlns:p14="http://schemas.microsoft.com/office/powerpoint/2010/main" val="388484034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09391E-3B3B-4546-B98B-07EAE7541C2D}"/>
              </a:ext>
            </a:extLst>
          </p:cNvPr>
          <p:cNvSpPr>
            <a:spLocks noGrp="1"/>
          </p:cNvSpPr>
          <p:nvPr>
            <p:ph type="title"/>
          </p:nvPr>
        </p:nvSpPr>
        <p:spPr>
          <a:xfrm>
            <a:off x="788351" y="225039"/>
            <a:ext cx="10131425" cy="1456267"/>
          </a:xfrm>
        </p:spPr>
        <p:txBody>
          <a:bodyPr>
            <a:normAutofit fontScale="90000"/>
          </a:bodyPr>
          <a:lstStyle/>
          <a:p>
            <a:r>
              <a:rPr lang="it-IT" sz="6000" b="1" dirty="0">
                <a:solidFill>
                  <a:srgbClr val="FFFF00"/>
                </a:solidFill>
              </a:rPr>
              <a:t>DEROGHE BLOCCO CIRCOLAZIONE MERCI</a:t>
            </a:r>
          </a:p>
        </p:txBody>
      </p:sp>
      <p:sp>
        <p:nvSpPr>
          <p:cNvPr id="3" name="Segnaposto contenuto 2">
            <a:extLst>
              <a:ext uri="{FF2B5EF4-FFF2-40B4-BE49-F238E27FC236}">
                <a16:creationId xmlns:a16="http://schemas.microsoft.com/office/drawing/2014/main" id="{CBCC1F67-2FD1-1D43-BC84-36C3254856D6}"/>
              </a:ext>
            </a:extLst>
          </p:cNvPr>
          <p:cNvSpPr>
            <a:spLocks noGrp="1"/>
          </p:cNvSpPr>
          <p:nvPr>
            <p:ph idx="1"/>
          </p:nvPr>
        </p:nvSpPr>
        <p:spPr>
          <a:xfrm>
            <a:off x="196553" y="2142067"/>
            <a:ext cx="11724830" cy="4344191"/>
          </a:xfrm>
        </p:spPr>
        <p:txBody>
          <a:bodyPr>
            <a:noAutofit/>
          </a:bodyPr>
          <a:lstStyle/>
          <a:p>
            <a:r>
              <a:rPr lang="it-IT" sz="3200" dirty="0"/>
              <a:t>veicoli che da una distanza non superiore a 80 km all’inizio del divieto rientrano alle sedi, principale o secondaria, dell’impresa intestataria (da documentare con un aggiornato certificato di iscrizione CCIAA) o al domicilio del conducente, senza percorrere tratti autostradali;</a:t>
            </a:r>
          </a:p>
        </p:txBody>
      </p:sp>
    </p:spTree>
    <p:extLst>
      <p:ext uri="{BB962C8B-B14F-4D97-AF65-F5344CB8AC3E}">
        <p14:creationId xmlns:p14="http://schemas.microsoft.com/office/powerpoint/2010/main" val="409063409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09391E-3B3B-4546-B98B-07EAE7541C2D}"/>
              </a:ext>
            </a:extLst>
          </p:cNvPr>
          <p:cNvSpPr>
            <a:spLocks noGrp="1"/>
          </p:cNvSpPr>
          <p:nvPr>
            <p:ph type="title"/>
          </p:nvPr>
        </p:nvSpPr>
        <p:spPr>
          <a:xfrm>
            <a:off x="788351" y="225039"/>
            <a:ext cx="10131425" cy="1456267"/>
          </a:xfrm>
        </p:spPr>
        <p:txBody>
          <a:bodyPr>
            <a:normAutofit fontScale="90000"/>
          </a:bodyPr>
          <a:lstStyle/>
          <a:p>
            <a:r>
              <a:rPr lang="it-IT" sz="6000" b="1" dirty="0">
                <a:solidFill>
                  <a:srgbClr val="FFFF00"/>
                </a:solidFill>
              </a:rPr>
              <a:t>DEROGHE BLOCCO CIRCOLAZIONE MERCI</a:t>
            </a:r>
          </a:p>
        </p:txBody>
      </p:sp>
      <p:sp>
        <p:nvSpPr>
          <p:cNvPr id="3" name="Segnaposto contenuto 2">
            <a:extLst>
              <a:ext uri="{FF2B5EF4-FFF2-40B4-BE49-F238E27FC236}">
                <a16:creationId xmlns:a16="http://schemas.microsoft.com/office/drawing/2014/main" id="{CBCC1F67-2FD1-1D43-BC84-36C3254856D6}"/>
              </a:ext>
            </a:extLst>
          </p:cNvPr>
          <p:cNvSpPr>
            <a:spLocks noGrp="1"/>
          </p:cNvSpPr>
          <p:nvPr>
            <p:ph idx="1"/>
          </p:nvPr>
        </p:nvSpPr>
        <p:spPr>
          <a:xfrm>
            <a:off x="222191" y="1681307"/>
            <a:ext cx="11724830" cy="3053064"/>
          </a:xfrm>
        </p:spPr>
        <p:txBody>
          <a:bodyPr>
            <a:noAutofit/>
          </a:bodyPr>
          <a:lstStyle/>
          <a:p>
            <a:r>
              <a:rPr lang="it-IT" sz="3200" dirty="0"/>
              <a:t>veicoli che trasporto alimenti in regime ATP; insieme a tali prodotti possono essere trasportatati oggetti complementari alla somministrazione alimentare, strettamente connessi  e  riconducibili  alle  esigenze  degli  esercizi  di  somministrazione  di  cibi  e bevande, nel limite del 10% in massa del totale del carico;</a:t>
            </a:r>
          </a:p>
        </p:txBody>
      </p:sp>
      <p:sp>
        <p:nvSpPr>
          <p:cNvPr id="4" name="Rettangolo 3">
            <a:extLst>
              <a:ext uri="{FF2B5EF4-FFF2-40B4-BE49-F238E27FC236}">
                <a16:creationId xmlns:a16="http://schemas.microsoft.com/office/drawing/2014/main" id="{9F7F4BAD-F9C8-9C47-8D99-BB92EE2E64A9}"/>
              </a:ext>
            </a:extLst>
          </p:cNvPr>
          <p:cNvSpPr/>
          <p:nvPr/>
        </p:nvSpPr>
        <p:spPr>
          <a:xfrm>
            <a:off x="620994" y="4637011"/>
            <a:ext cx="6096000" cy="1754326"/>
          </a:xfrm>
          <a:prstGeom prst="rect">
            <a:avLst/>
          </a:prstGeom>
        </p:spPr>
        <p:txBody>
          <a:bodyPr>
            <a:spAutoFit/>
          </a:bodyPr>
          <a:lstStyle/>
          <a:p>
            <a:r>
              <a:rPr lang="it-IT" dirty="0">
                <a:solidFill>
                  <a:srgbClr val="FFFF00"/>
                </a:solidFill>
              </a:rPr>
              <a:t>I veicoli adibiti al trasporto di alimenti in regime ATP, di prodotti agricoli deperibili, prodotti derivanti da macellazione animale, di pulcini per allevamento, di acqua, di latte fresco, di liquidi alimentari devono portare su ogni fiancata e sul retro cartelli di colore verde di 50 cm di base e 40 cm di altezza, con impressa in nero la lettera “d” minuscola di altezza pari a 20 cm. </a:t>
            </a:r>
          </a:p>
        </p:txBody>
      </p:sp>
      <p:pic>
        <p:nvPicPr>
          <p:cNvPr id="6" name="Immagine 5">
            <a:extLst>
              <a:ext uri="{FF2B5EF4-FFF2-40B4-BE49-F238E27FC236}">
                <a16:creationId xmlns:a16="http://schemas.microsoft.com/office/drawing/2014/main" id="{EBB334F5-A4E7-D74F-868E-B09950E1ADC3}"/>
              </a:ext>
            </a:extLst>
          </p:cNvPr>
          <p:cNvPicPr>
            <a:picLocks noChangeAspect="1"/>
          </p:cNvPicPr>
          <p:nvPr/>
        </p:nvPicPr>
        <p:blipFill>
          <a:blip r:embed="rId2"/>
          <a:stretch>
            <a:fillRect/>
          </a:stretch>
        </p:blipFill>
        <p:spPr>
          <a:xfrm>
            <a:off x="7361014" y="4637011"/>
            <a:ext cx="2382021" cy="1754326"/>
          </a:xfrm>
          <a:prstGeom prst="rect">
            <a:avLst/>
          </a:prstGeom>
        </p:spPr>
      </p:pic>
    </p:spTree>
    <p:extLst>
      <p:ext uri="{BB962C8B-B14F-4D97-AF65-F5344CB8AC3E}">
        <p14:creationId xmlns:p14="http://schemas.microsoft.com/office/powerpoint/2010/main" val="290226670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CCC016-2420-0A4D-8418-1F0B7C8B404F}"/>
              </a:ext>
            </a:extLst>
          </p:cNvPr>
          <p:cNvSpPr>
            <a:spLocks noGrp="1"/>
          </p:cNvSpPr>
          <p:nvPr>
            <p:ph type="title"/>
          </p:nvPr>
        </p:nvSpPr>
        <p:spPr>
          <a:xfrm>
            <a:off x="685801" y="609600"/>
            <a:ext cx="10885310" cy="1456267"/>
          </a:xfrm>
        </p:spPr>
        <p:txBody>
          <a:bodyPr>
            <a:noAutofit/>
          </a:bodyPr>
          <a:lstStyle/>
          <a:p>
            <a:r>
              <a:rPr lang="it-IT" sz="6000" b="1" dirty="0">
                <a:solidFill>
                  <a:srgbClr val="FFFF00"/>
                </a:solidFill>
              </a:rPr>
              <a:t>TRASPORTI ECCEZIONALI</a:t>
            </a:r>
          </a:p>
        </p:txBody>
      </p:sp>
      <p:sp>
        <p:nvSpPr>
          <p:cNvPr id="3" name="Segnaposto contenuto 2">
            <a:extLst>
              <a:ext uri="{FF2B5EF4-FFF2-40B4-BE49-F238E27FC236}">
                <a16:creationId xmlns:a16="http://schemas.microsoft.com/office/drawing/2014/main" id="{1E42710E-C689-504E-8B47-908D84A2F81E}"/>
              </a:ext>
            </a:extLst>
          </p:cNvPr>
          <p:cNvSpPr>
            <a:spLocks noGrp="1"/>
          </p:cNvSpPr>
          <p:nvPr>
            <p:ph idx="1"/>
          </p:nvPr>
        </p:nvSpPr>
        <p:spPr>
          <a:xfrm>
            <a:off x="685801" y="1035756"/>
            <a:ext cx="10131425" cy="3649133"/>
          </a:xfrm>
        </p:spPr>
        <p:txBody>
          <a:bodyPr>
            <a:normAutofit/>
          </a:bodyPr>
          <a:lstStyle/>
          <a:p>
            <a:pPr marL="0" indent="0">
              <a:buNone/>
            </a:pPr>
            <a:r>
              <a:rPr lang="it-IT" sz="2800" dirty="0"/>
              <a:t>Il veicolo eccezionale cioè immatricolato tale quindi il veicolo che supera i limiti dell’art.61 e/o dell’art.62 Cds cioè le sagome e/o le masse oppure un complesso di veicoli che non rispetta le norme generali relative al traino dei veicoli (ad es., lunghezza massima, masse, fascia di ingombro).</a:t>
            </a:r>
          </a:p>
        </p:txBody>
      </p:sp>
      <p:sp>
        <p:nvSpPr>
          <p:cNvPr id="4" name="Rettangolo 3">
            <a:extLst>
              <a:ext uri="{FF2B5EF4-FFF2-40B4-BE49-F238E27FC236}">
                <a16:creationId xmlns:a16="http://schemas.microsoft.com/office/drawing/2014/main" id="{34EA0AD4-C304-924C-B354-51623122882A}"/>
              </a:ext>
            </a:extLst>
          </p:cNvPr>
          <p:cNvSpPr/>
          <p:nvPr/>
        </p:nvSpPr>
        <p:spPr>
          <a:xfrm>
            <a:off x="685800" y="4233882"/>
            <a:ext cx="10591799" cy="2246769"/>
          </a:xfrm>
          <a:prstGeom prst="rect">
            <a:avLst/>
          </a:prstGeom>
        </p:spPr>
        <p:txBody>
          <a:bodyPr wrap="square">
            <a:spAutoFit/>
          </a:bodyPr>
          <a:lstStyle/>
          <a:p>
            <a:r>
              <a:rPr lang="it-IT" sz="2800" dirty="0"/>
              <a:t>Il trasporto  in  condizioni  di  eccezionalità  cioè  il  veicolo che per effetto del carico indivisibile – oppure il trasporto di blocchi di pietra, coils, laminati – supera i limiti di sagoma previsti dal Cds oppure i mezzi d'opera che eccedono i limiti di massa relativi alla loro categoria oppure i veicoli in cui il carico sporgente non rispetta i vincoli previsti dal Cds</a:t>
            </a:r>
          </a:p>
        </p:txBody>
      </p:sp>
    </p:spTree>
    <p:extLst>
      <p:ext uri="{BB962C8B-B14F-4D97-AF65-F5344CB8AC3E}">
        <p14:creationId xmlns:p14="http://schemas.microsoft.com/office/powerpoint/2010/main" val="352517856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8C04C-C09C-3F4C-B3B8-11EDB375EFBC}"/>
              </a:ext>
            </a:extLst>
          </p:cNvPr>
          <p:cNvSpPr>
            <a:spLocks noGrp="1"/>
          </p:cNvSpPr>
          <p:nvPr>
            <p:ph type="title"/>
          </p:nvPr>
        </p:nvSpPr>
        <p:spPr/>
        <p:txBody>
          <a:bodyPr>
            <a:normAutofit/>
          </a:bodyPr>
          <a:lstStyle/>
          <a:p>
            <a:r>
              <a:rPr lang="it-IT" sz="6000" b="1" dirty="0">
                <a:solidFill>
                  <a:srgbClr val="FFFF00"/>
                </a:solidFill>
                <a:latin typeface="+mn-lt"/>
              </a:rPr>
              <a:t>TRASPORTO ECCEZIONALE</a:t>
            </a:r>
          </a:p>
        </p:txBody>
      </p:sp>
      <p:sp>
        <p:nvSpPr>
          <p:cNvPr id="3" name="Segnaposto contenuto 2">
            <a:extLst>
              <a:ext uri="{FF2B5EF4-FFF2-40B4-BE49-F238E27FC236}">
                <a16:creationId xmlns:a16="http://schemas.microsoft.com/office/drawing/2014/main" id="{15B9FA55-2A39-BB4B-8C78-79315C991444}"/>
              </a:ext>
            </a:extLst>
          </p:cNvPr>
          <p:cNvSpPr>
            <a:spLocks noGrp="1"/>
          </p:cNvSpPr>
          <p:nvPr>
            <p:ph idx="1"/>
          </p:nvPr>
        </p:nvSpPr>
        <p:spPr>
          <a:xfrm>
            <a:off x="685801" y="1701800"/>
            <a:ext cx="10131425" cy="2407355"/>
          </a:xfrm>
        </p:spPr>
        <p:txBody>
          <a:bodyPr>
            <a:normAutofit/>
          </a:bodyPr>
          <a:lstStyle/>
          <a:p>
            <a:pPr marL="0" indent="0">
              <a:buNone/>
            </a:pPr>
            <a:r>
              <a:rPr lang="it-IT" sz="2800" dirty="0"/>
              <a:t>Il trasporto di cose indivisibili, eccedenti contemporaneamente i limiti di sagoma  e  di  massa,  può  essere  effettuato  solo  con  veicoli  eccezionali (per  massa  ed  eventualmente  anche  per  sagoma)  dotati  di  particolari attrezzature</a:t>
            </a:r>
          </a:p>
        </p:txBody>
      </p:sp>
      <p:sp>
        <p:nvSpPr>
          <p:cNvPr id="4" name="Rettangolo 3">
            <a:extLst>
              <a:ext uri="{FF2B5EF4-FFF2-40B4-BE49-F238E27FC236}">
                <a16:creationId xmlns:a16="http://schemas.microsoft.com/office/drawing/2014/main" id="{27A7BD1B-719E-FE4A-B257-91ACCBAE5C32}"/>
              </a:ext>
            </a:extLst>
          </p:cNvPr>
          <p:cNvSpPr/>
          <p:nvPr/>
        </p:nvSpPr>
        <p:spPr>
          <a:xfrm>
            <a:off x="685800" y="4394958"/>
            <a:ext cx="10749843" cy="2246769"/>
          </a:xfrm>
          <a:prstGeom prst="rect">
            <a:avLst/>
          </a:prstGeom>
        </p:spPr>
        <p:txBody>
          <a:bodyPr wrap="square">
            <a:spAutoFit/>
          </a:bodyPr>
          <a:lstStyle/>
          <a:p>
            <a:r>
              <a:rPr lang="it-IT" sz="2800" dirty="0"/>
              <a:t>Per carico indivisibile si intende un carico che, ai fini del trasporto stradale, non può essere diviso in due o più carichi senza comportare costi ingiustificati o rischi di danni e che non può, a causa delle sue masse o dimensioni, essere trasportato da un veicolo di masse e dimensioni legali.</a:t>
            </a:r>
          </a:p>
        </p:txBody>
      </p:sp>
    </p:spTree>
    <p:extLst>
      <p:ext uri="{BB962C8B-B14F-4D97-AF65-F5344CB8AC3E}">
        <p14:creationId xmlns:p14="http://schemas.microsoft.com/office/powerpoint/2010/main" val="5831716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8C04C-C09C-3F4C-B3B8-11EDB375EFBC}"/>
              </a:ext>
            </a:extLst>
          </p:cNvPr>
          <p:cNvSpPr>
            <a:spLocks noGrp="1"/>
          </p:cNvSpPr>
          <p:nvPr>
            <p:ph type="title"/>
          </p:nvPr>
        </p:nvSpPr>
        <p:spPr/>
        <p:txBody>
          <a:bodyPr>
            <a:normAutofit/>
          </a:bodyPr>
          <a:lstStyle/>
          <a:p>
            <a:r>
              <a:rPr lang="it-IT" sz="6000" b="1" dirty="0">
                <a:solidFill>
                  <a:srgbClr val="FFFF00"/>
                </a:solidFill>
                <a:latin typeface="+mn-lt"/>
              </a:rPr>
              <a:t>TRASPORTO ECCEZIONALE</a:t>
            </a:r>
          </a:p>
        </p:txBody>
      </p:sp>
      <p:pic>
        <p:nvPicPr>
          <p:cNvPr id="8" name="Segnaposto contenuto 7">
            <a:extLst>
              <a:ext uri="{FF2B5EF4-FFF2-40B4-BE49-F238E27FC236}">
                <a16:creationId xmlns:a16="http://schemas.microsoft.com/office/drawing/2014/main" id="{26FF591B-2050-AF41-B07B-6D8952EAACCD}"/>
              </a:ext>
            </a:extLst>
          </p:cNvPr>
          <p:cNvPicPr>
            <a:picLocks noGrp="1" noChangeAspect="1"/>
          </p:cNvPicPr>
          <p:nvPr>
            <p:ph idx="1"/>
          </p:nvPr>
        </p:nvPicPr>
        <p:blipFill>
          <a:blip r:embed="rId2"/>
          <a:stretch>
            <a:fillRect/>
          </a:stretch>
        </p:blipFill>
        <p:spPr>
          <a:xfrm>
            <a:off x="907873" y="1881451"/>
            <a:ext cx="9473085" cy="4225837"/>
          </a:xfrm>
        </p:spPr>
      </p:pic>
    </p:spTree>
    <p:extLst>
      <p:ext uri="{BB962C8B-B14F-4D97-AF65-F5344CB8AC3E}">
        <p14:creationId xmlns:p14="http://schemas.microsoft.com/office/powerpoint/2010/main" val="360787194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8C04C-C09C-3F4C-B3B8-11EDB375EFBC}"/>
              </a:ext>
            </a:extLst>
          </p:cNvPr>
          <p:cNvSpPr>
            <a:spLocks noGrp="1"/>
          </p:cNvSpPr>
          <p:nvPr>
            <p:ph type="title"/>
          </p:nvPr>
        </p:nvSpPr>
        <p:spPr/>
        <p:txBody>
          <a:bodyPr>
            <a:normAutofit/>
          </a:bodyPr>
          <a:lstStyle/>
          <a:p>
            <a:r>
              <a:rPr lang="it-IT" sz="6000" b="1" dirty="0">
                <a:solidFill>
                  <a:srgbClr val="FFFF00"/>
                </a:solidFill>
                <a:latin typeface="+mn-lt"/>
              </a:rPr>
              <a:t>TRASPORTO ECCEZIONALE</a:t>
            </a:r>
          </a:p>
        </p:txBody>
      </p:sp>
      <p:pic>
        <p:nvPicPr>
          <p:cNvPr id="6" name="Segnaposto contenuto 5">
            <a:extLst>
              <a:ext uri="{FF2B5EF4-FFF2-40B4-BE49-F238E27FC236}">
                <a16:creationId xmlns:a16="http://schemas.microsoft.com/office/drawing/2014/main" id="{C199C753-CFA7-BB49-80C5-CA3DA47B6396}"/>
              </a:ext>
            </a:extLst>
          </p:cNvPr>
          <p:cNvPicPr>
            <a:picLocks noGrp="1" noChangeAspect="1"/>
          </p:cNvPicPr>
          <p:nvPr>
            <p:ph idx="1"/>
          </p:nvPr>
        </p:nvPicPr>
        <p:blipFill>
          <a:blip r:embed="rId2"/>
          <a:stretch>
            <a:fillRect/>
          </a:stretch>
        </p:blipFill>
        <p:spPr>
          <a:xfrm>
            <a:off x="794426" y="2141538"/>
            <a:ext cx="9914173" cy="3649662"/>
          </a:xfrm>
        </p:spPr>
      </p:pic>
    </p:spTree>
    <p:extLst>
      <p:ext uri="{BB962C8B-B14F-4D97-AF65-F5344CB8AC3E}">
        <p14:creationId xmlns:p14="http://schemas.microsoft.com/office/powerpoint/2010/main" val="213422416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8C04C-C09C-3F4C-B3B8-11EDB375EFBC}"/>
              </a:ext>
            </a:extLst>
          </p:cNvPr>
          <p:cNvSpPr>
            <a:spLocks noGrp="1"/>
          </p:cNvSpPr>
          <p:nvPr>
            <p:ph type="title"/>
          </p:nvPr>
        </p:nvSpPr>
        <p:spPr/>
        <p:txBody>
          <a:bodyPr>
            <a:normAutofit/>
          </a:bodyPr>
          <a:lstStyle/>
          <a:p>
            <a:r>
              <a:rPr lang="it-IT" sz="6000" b="1" dirty="0">
                <a:solidFill>
                  <a:srgbClr val="FFFF00"/>
                </a:solidFill>
                <a:latin typeface="+mn-lt"/>
              </a:rPr>
              <a:t>TRASPORTO ECCEZIONALE</a:t>
            </a:r>
          </a:p>
        </p:txBody>
      </p:sp>
      <p:pic>
        <p:nvPicPr>
          <p:cNvPr id="7" name="Segnaposto contenuto 6">
            <a:extLst>
              <a:ext uri="{FF2B5EF4-FFF2-40B4-BE49-F238E27FC236}">
                <a16:creationId xmlns:a16="http://schemas.microsoft.com/office/drawing/2014/main" id="{A729545C-5C16-EB43-8896-6E987A2C79F3}"/>
              </a:ext>
            </a:extLst>
          </p:cNvPr>
          <p:cNvPicPr>
            <a:picLocks noGrp="1" noChangeAspect="1"/>
          </p:cNvPicPr>
          <p:nvPr>
            <p:ph idx="1"/>
          </p:nvPr>
        </p:nvPicPr>
        <p:blipFill>
          <a:blip r:embed="rId2"/>
          <a:stretch>
            <a:fillRect/>
          </a:stretch>
        </p:blipFill>
        <p:spPr>
          <a:xfrm>
            <a:off x="586511" y="2182742"/>
            <a:ext cx="4877311" cy="3405221"/>
          </a:xfrm>
        </p:spPr>
      </p:pic>
      <p:pic>
        <p:nvPicPr>
          <p:cNvPr id="9" name="Immagine 8">
            <a:extLst>
              <a:ext uri="{FF2B5EF4-FFF2-40B4-BE49-F238E27FC236}">
                <a16:creationId xmlns:a16="http://schemas.microsoft.com/office/drawing/2014/main" id="{DE79FB34-C5FA-E647-9DB5-5673B8E5EC5A}"/>
              </a:ext>
            </a:extLst>
          </p:cNvPr>
          <p:cNvPicPr>
            <a:picLocks noChangeAspect="1"/>
          </p:cNvPicPr>
          <p:nvPr/>
        </p:nvPicPr>
        <p:blipFill>
          <a:blip r:embed="rId3"/>
          <a:stretch>
            <a:fillRect/>
          </a:stretch>
        </p:blipFill>
        <p:spPr>
          <a:xfrm>
            <a:off x="5751513" y="2065867"/>
            <a:ext cx="3140655" cy="3883377"/>
          </a:xfrm>
          <a:prstGeom prst="rect">
            <a:avLst/>
          </a:prstGeom>
        </p:spPr>
      </p:pic>
    </p:spTree>
    <p:extLst>
      <p:ext uri="{BB962C8B-B14F-4D97-AF65-F5344CB8AC3E}">
        <p14:creationId xmlns:p14="http://schemas.microsoft.com/office/powerpoint/2010/main" val="235010643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38C04C-C09C-3F4C-B3B8-11EDB375EFBC}"/>
              </a:ext>
            </a:extLst>
          </p:cNvPr>
          <p:cNvSpPr>
            <a:spLocks noGrp="1"/>
          </p:cNvSpPr>
          <p:nvPr>
            <p:ph type="title"/>
          </p:nvPr>
        </p:nvSpPr>
        <p:spPr/>
        <p:txBody>
          <a:bodyPr>
            <a:normAutofit/>
          </a:bodyPr>
          <a:lstStyle/>
          <a:p>
            <a:r>
              <a:rPr lang="it-IT" sz="6000" b="1" dirty="0">
                <a:solidFill>
                  <a:srgbClr val="FFFF00"/>
                </a:solidFill>
                <a:latin typeface="+mn-lt"/>
              </a:rPr>
              <a:t>TRASPORTO ECCEZIONALE</a:t>
            </a:r>
          </a:p>
        </p:txBody>
      </p:sp>
      <p:pic>
        <p:nvPicPr>
          <p:cNvPr id="6" name="Segnaposto contenuto 5">
            <a:extLst>
              <a:ext uri="{FF2B5EF4-FFF2-40B4-BE49-F238E27FC236}">
                <a16:creationId xmlns:a16="http://schemas.microsoft.com/office/drawing/2014/main" id="{0376FD47-B2AC-FC49-927E-7E24620BB465}"/>
              </a:ext>
            </a:extLst>
          </p:cNvPr>
          <p:cNvPicPr>
            <a:picLocks noGrp="1" noChangeAspect="1"/>
          </p:cNvPicPr>
          <p:nvPr>
            <p:ph idx="1"/>
          </p:nvPr>
        </p:nvPicPr>
        <p:blipFill>
          <a:blip r:embed="rId2"/>
          <a:stretch>
            <a:fillRect/>
          </a:stretch>
        </p:blipFill>
        <p:spPr>
          <a:xfrm>
            <a:off x="912869" y="1960916"/>
            <a:ext cx="7691853" cy="4293128"/>
          </a:xfrm>
        </p:spPr>
      </p:pic>
    </p:spTree>
    <p:extLst>
      <p:ext uri="{BB962C8B-B14F-4D97-AF65-F5344CB8AC3E}">
        <p14:creationId xmlns:p14="http://schemas.microsoft.com/office/powerpoint/2010/main" val="420270522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AE4183-A59A-BD42-8CCE-2C0339692323}"/>
              </a:ext>
            </a:extLst>
          </p:cNvPr>
          <p:cNvSpPr>
            <a:spLocks noGrp="1"/>
          </p:cNvSpPr>
          <p:nvPr>
            <p:ph type="title"/>
          </p:nvPr>
        </p:nvSpPr>
        <p:spPr/>
        <p:txBody>
          <a:bodyPr>
            <a:normAutofit/>
          </a:bodyPr>
          <a:lstStyle/>
          <a:p>
            <a:r>
              <a:rPr lang="it-IT" sz="7200" b="1" dirty="0">
                <a:solidFill>
                  <a:srgbClr val="FFFF00"/>
                </a:solidFill>
                <a:latin typeface="+mn-lt"/>
              </a:rPr>
              <a:t>ECCEZIONALE PER MASSA</a:t>
            </a:r>
          </a:p>
        </p:txBody>
      </p:sp>
      <p:sp>
        <p:nvSpPr>
          <p:cNvPr id="3" name="Segnaposto contenuto 2">
            <a:extLst>
              <a:ext uri="{FF2B5EF4-FFF2-40B4-BE49-F238E27FC236}">
                <a16:creationId xmlns:a16="http://schemas.microsoft.com/office/drawing/2014/main" id="{EA264FA3-7EA4-C448-BAB3-815843CE8F3A}"/>
              </a:ext>
            </a:extLst>
          </p:cNvPr>
          <p:cNvSpPr>
            <a:spLocks noGrp="1"/>
          </p:cNvSpPr>
          <p:nvPr>
            <p:ph idx="1"/>
          </p:nvPr>
        </p:nvSpPr>
        <p:spPr>
          <a:xfrm>
            <a:off x="685801" y="2142068"/>
            <a:ext cx="10131425" cy="1989666"/>
          </a:xfrm>
        </p:spPr>
        <p:txBody>
          <a:bodyPr>
            <a:normAutofit lnSpcReduction="10000"/>
          </a:bodyPr>
          <a:lstStyle/>
          <a:p>
            <a:pPr marL="0" indent="0">
              <a:buNone/>
            </a:pPr>
            <a:r>
              <a:rPr lang="it-IT" sz="3200" dirty="0"/>
              <a:t>solo con veicoli eccezionali, il trasporto eccezionale per massa può essere autorizzato solo se vengono trasportati oggetti indivisibili che, da soli, determinano il superamento dei limiti di categoria.</a:t>
            </a:r>
          </a:p>
        </p:txBody>
      </p:sp>
      <p:sp>
        <p:nvSpPr>
          <p:cNvPr id="4" name="Rettangolo 3">
            <a:extLst>
              <a:ext uri="{FF2B5EF4-FFF2-40B4-BE49-F238E27FC236}">
                <a16:creationId xmlns:a16="http://schemas.microsoft.com/office/drawing/2014/main" id="{5E653E60-964A-214D-B10C-D08FC5BF03D8}"/>
              </a:ext>
            </a:extLst>
          </p:cNvPr>
          <p:cNvSpPr/>
          <p:nvPr/>
        </p:nvSpPr>
        <p:spPr>
          <a:xfrm>
            <a:off x="685800" y="4131734"/>
            <a:ext cx="10131425" cy="1815882"/>
          </a:xfrm>
          <a:prstGeom prst="rect">
            <a:avLst/>
          </a:prstGeom>
        </p:spPr>
        <p:txBody>
          <a:bodyPr wrap="square">
            <a:spAutoFit/>
          </a:bodyPr>
          <a:lstStyle/>
          <a:p>
            <a:r>
              <a:rPr lang="it-IT" sz="2800" dirty="0"/>
              <a:t>L’eccezione – alla regola appena apposta – è determinata da questi prodotti: blocchi di pietre naturali, apparecchiature industriali complesse per l'edilizia, prefabbricati composti, prodotti siderurgici, coils e laminati grezzi.</a:t>
            </a:r>
          </a:p>
        </p:txBody>
      </p:sp>
    </p:spTree>
    <p:extLst>
      <p:ext uri="{BB962C8B-B14F-4D97-AF65-F5344CB8AC3E}">
        <p14:creationId xmlns:p14="http://schemas.microsoft.com/office/powerpoint/2010/main" val="9720365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AE4183-A59A-BD42-8CCE-2C0339692323}"/>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ECCEZIONALE PER MASSA</a:t>
            </a:r>
          </a:p>
        </p:txBody>
      </p:sp>
      <p:sp>
        <p:nvSpPr>
          <p:cNvPr id="6" name="Segnaposto contenuto 5">
            <a:extLst>
              <a:ext uri="{FF2B5EF4-FFF2-40B4-BE49-F238E27FC236}">
                <a16:creationId xmlns:a16="http://schemas.microsoft.com/office/drawing/2014/main" id="{5074F413-A502-964C-B06E-26A639565E1B}"/>
              </a:ext>
            </a:extLst>
          </p:cNvPr>
          <p:cNvSpPr>
            <a:spLocks noGrp="1"/>
          </p:cNvSpPr>
          <p:nvPr>
            <p:ph idx="1"/>
          </p:nvPr>
        </p:nvSpPr>
        <p:spPr>
          <a:xfrm>
            <a:off x="493890" y="1238955"/>
            <a:ext cx="11415888" cy="5500511"/>
          </a:xfrm>
        </p:spPr>
        <p:txBody>
          <a:bodyPr>
            <a:noAutofit/>
          </a:bodyPr>
          <a:lstStyle/>
          <a:p>
            <a:pPr marL="0" indent="0">
              <a:buNone/>
            </a:pPr>
            <a:r>
              <a:rPr lang="it-IT" sz="2800" dirty="0"/>
              <a:t>Se si tratta di un trasporto eccezionale con superamento congiunto dei limiti di massa e dei limiti dimensionali insieme all'oggetto indivisibile che richiede l'impiego del veicolo eccezionale e ad integrazione del carico dello stesso, possono essere sistemati oggetti appartenenti allo stesso genere merceologico autorizzato a condizione che:</a:t>
            </a:r>
          </a:p>
          <a:p>
            <a:r>
              <a:rPr lang="it-IT" sz="2800" dirty="0"/>
              <a:t> il numero degli oggetti non superi le 6 unità; </a:t>
            </a:r>
          </a:p>
          <a:p>
            <a:r>
              <a:rPr lang="it-IT" sz="2800" dirty="0"/>
              <a:t>la massa complessiva massima sia di: ¤</a:t>
            </a:r>
          </a:p>
          <a:p>
            <a:pPr lvl="1"/>
            <a:r>
              <a:rPr lang="it-IT" sz="2600" dirty="0"/>
              <a:t> 38 t se autoveicoli isolati a tre assi, ¤</a:t>
            </a:r>
          </a:p>
          <a:p>
            <a:pPr lvl="1"/>
            <a:r>
              <a:rPr lang="it-IT" sz="2600" dirty="0"/>
              <a:t>48 t se autoveicoli isolati a quattro assi, ¤</a:t>
            </a:r>
          </a:p>
          <a:p>
            <a:pPr lvl="1"/>
            <a:r>
              <a:rPr lang="it-IT" sz="2600" dirty="0"/>
              <a:t>86 t se complessi di veicoli a sei assi, </a:t>
            </a:r>
          </a:p>
          <a:p>
            <a:pPr lvl="1"/>
            <a:r>
              <a:rPr lang="it-IT" sz="2600" dirty="0"/>
              <a:t>108 t se complessi di veicoli ad otto o più assi.</a:t>
            </a:r>
          </a:p>
        </p:txBody>
      </p:sp>
    </p:spTree>
    <p:extLst>
      <p:ext uri="{BB962C8B-B14F-4D97-AF65-F5344CB8AC3E}">
        <p14:creationId xmlns:p14="http://schemas.microsoft.com/office/powerpoint/2010/main" val="323760222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AE4183-A59A-BD42-8CCE-2C0339692323}"/>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ECCEZIONALE PER MASSA</a:t>
            </a:r>
          </a:p>
        </p:txBody>
      </p:sp>
      <p:pic>
        <p:nvPicPr>
          <p:cNvPr id="4" name="Segnaposto contenuto 3">
            <a:extLst>
              <a:ext uri="{FF2B5EF4-FFF2-40B4-BE49-F238E27FC236}">
                <a16:creationId xmlns:a16="http://schemas.microsoft.com/office/drawing/2014/main" id="{45C6B611-4487-D849-836B-FB28B7EA195B}"/>
              </a:ext>
            </a:extLst>
          </p:cNvPr>
          <p:cNvPicPr>
            <a:picLocks noGrp="1" noChangeAspect="1"/>
          </p:cNvPicPr>
          <p:nvPr>
            <p:ph idx="1"/>
          </p:nvPr>
        </p:nvPicPr>
        <p:blipFill>
          <a:blip r:embed="rId2"/>
          <a:stretch>
            <a:fillRect/>
          </a:stretch>
        </p:blipFill>
        <p:spPr>
          <a:xfrm>
            <a:off x="685801" y="1639094"/>
            <a:ext cx="9677400" cy="4495800"/>
          </a:xfrm>
        </p:spPr>
      </p:pic>
    </p:spTree>
    <p:extLst>
      <p:ext uri="{BB962C8B-B14F-4D97-AF65-F5344CB8AC3E}">
        <p14:creationId xmlns:p14="http://schemas.microsoft.com/office/powerpoint/2010/main" val="417304220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AE4183-A59A-BD42-8CCE-2C0339692323}"/>
              </a:ext>
            </a:extLst>
          </p:cNvPr>
          <p:cNvSpPr>
            <a:spLocks noGrp="1"/>
          </p:cNvSpPr>
          <p:nvPr>
            <p:ph type="title"/>
          </p:nvPr>
        </p:nvSpPr>
        <p:spPr>
          <a:xfrm>
            <a:off x="685801" y="0"/>
            <a:ext cx="10131425" cy="1456267"/>
          </a:xfrm>
        </p:spPr>
        <p:txBody>
          <a:bodyPr>
            <a:normAutofit/>
          </a:bodyPr>
          <a:lstStyle/>
          <a:p>
            <a:r>
              <a:rPr lang="it-IT" sz="7200" b="1" dirty="0">
                <a:solidFill>
                  <a:srgbClr val="FFFF00"/>
                </a:solidFill>
                <a:latin typeface="+mn-lt"/>
              </a:rPr>
              <a:t>ECCEZIONALE PER MASSA</a:t>
            </a:r>
          </a:p>
        </p:txBody>
      </p:sp>
      <p:sp>
        <p:nvSpPr>
          <p:cNvPr id="6" name="Segnaposto contenuto 5">
            <a:extLst>
              <a:ext uri="{FF2B5EF4-FFF2-40B4-BE49-F238E27FC236}">
                <a16:creationId xmlns:a16="http://schemas.microsoft.com/office/drawing/2014/main" id="{5074F413-A502-964C-B06E-26A639565E1B}"/>
              </a:ext>
            </a:extLst>
          </p:cNvPr>
          <p:cNvSpPr>
            <a:spLocks noGrp="1"/>
          </p:cNvSpPr>
          <p:nvPr>
            <p:ph idx="1"/>
          </p:nvPr>
        </p:nvSpPr>
        <p:spPr>
          <a:xfrm>
            <a:off x="493890" y="1238955"/>
            <a:ext cx="11415888" cy="5500511"/>
          </a:xfrm>
        </p:spPr>
        <p:txBody>
          <a:bodyPr>
            <a:noAutofit/>
          </a:bodyPr>
          <a:lstStyle/>
          <a:p>
            <a:pPr marL="0" indent="0">
              <a:buNone/>
            </a:pPr>
            <a:r>
              <a:rPr lang="it-IT" sz="3200" dirty="0"/>
              <a:t>Se si tratta, invece, di un trasporto eccezionale con superamento dei limiti di massa ma nel rispetto dei limiti di sagoma, il carico dall'oggetto indivisibile che richiede l'impiego del veicolo eccezionale può essere completato con generi della stessa natura merceologica fino a occupare l'intera superficie utile del piano di carico del veicolo o del complesso di veicoli rispettando i limiti di massa proposti al punto 1. Il limite di 6 pezzi è riferibile solo ai prefabbricati ed alle apparecchiature.</a:t>
            </a:r>
          </a:p>
        </p:txBody>
      </p:sp>
    </p:spTree>
    <p:extLst>
      <p:ext uri="{BB962C8B-B14F-4D97-AF65-F5344CB8AC3E}">
        <p14:creationId xmlns:p14="http://schemas.microsoft.com/office/powerpoint/2010/main" val="406499736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9E9BEF-C727-4445-9AF3-9A1CEA73B2BA}"/>
              </a:ext>
            </a:extLst>
          </p:cNvPr>
          <p:cNvSpPr>
            <a:spLocks noGrp="1"/>
          </p:cNvSpPr>
          <p:nvPr>
            <p:ph type="title"/>
          </p:nvPr>
        </p:nvSpPr>
        <p:spPr>
          <a:xfrm>
            <a:off x="685801" y="225778"/>
            <a:ext cx="10131425" cy="1456267"/>
          </a:xfrm>
        </p:spPr>
        <p:txBody>
          <a:bodyPr>
            <a:normAutofit/>
          </a:bodyPr>
          <a:lstStyle/>
          <a:p>
            <a:r>
              <a:rPr lang="it-IT" sz="6000" b="1" dirty="0">
                <a:solidFill>
                  <a:srgbClr val="FFFF00"/>
                </a:solidFill>
                <a:latin typeface="+mn-lt"/>
              </a:rPr>
              <a:t>AUTORIZZAZIONE SINGOLA</a:t>
            </a:r>
          </a:p>
        </p:txBody>
      </p:sp>
      <p:sp>
        <p:nvSpPr>
          <p:cNvPr id="3" name="Segnaposto contenuto 2">
            <a:extLst>
              <a:ext uri="{FF2B5EF4-FFF2-40B4-BE49-F238E27FC236}">
                <a16:creationId xmlns:a16="http://schemas.microsoft.com/office/drawing/2014/main" id="{8412A46C-1CDF-844A-84B1-40294483B22F}"/>
              </a:ext>
            </a:extLst>
          </p:cNvPr>
          <p:cNvSpPr>
            <a:spLocks noGrp="1"/>
          </p:cNvSpPr>
          <p:nvPr>
            <p:ph idx="1"/>
          </p:nvPr>
        </p:nvSpPr>
        <p:spPr>
          <a:xfrm>
            <a:off x="428979" y="1682045"/>
            <a:ext cx="10837332" cy="4684888"/>
          </a:xfrm>
        </p:spPr>
        <p:txBody>
          <a:bodyPr>
            <a:noAutofit/>
          </a:bodyPr>
          <a:lstStyle/>
          <a:p>
            <a:pPr marL="0" indent="0">
              <a:buNone/>
            </a:pPr>
            <a:r>
              <a:rPr lang="it-IT" sz="2800" dirty="0"/>
              <a:t>Autorizzazione singola, valida solo per quel trasporto e solo per l’oggetto o materiale dichiarato con la possibilità eventualmente di ridurre le dimensioni e/o la massa, il percorso è predefinito, sul documento deve essere annotato giorno ed ora di effettuazione del trasporto (qualora sia previsto l'indennizzo d'usura) e a fine trasporto il documento deve essere riconsegnato all'ente che lo ha rilasciato, il trasporto deve avvenire entro 3 mesi. È  ammessa la sostituzione della motrice e del rimorchio con quelli di riserva indicati nel documento autorizzativo (massimo 5), tale cambiamento va comunicato all'ente che ha rilasciato l'autorizzazione.</a:t>
            </a:r>
          </a:p>
        </p:txBody>
      </p:sp>
    </p:spTree>
    <p:extLst>
      <p:ext uri="{BB962C8B-B14F-4D97-AF65-F5344CB8AC3E}">
        <p14:creationId xmlns:p14="http://schemas.microsoft.com/office/powerpoint/2010/main" val="67908215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9E9BEF-C727-4445-9AF3-9A1CEA73B2BA}"/>
              </a:ext>
            </a:extLst>
          </p:cNvPr>
          <p:cNvSpPr>
            <a:spLocks noGrp="1"/>
          </p:cNvSpPr>
          <p:nvPr>
            <p:ph type="title"/>
          </p:nvPr>
        </p:nvSpPr>
        <p:spPr>
          <a:xfrm>
            <a:off x="685801" y="225778"/>
            <a:ext cx="10131425" cy="1456267"/>
          </a:xfrm>
        </p:spPr>
        <p:txBody>
          <a:bodyPr>
            <a:normAutofit/>
          </a:bodyPr>
          <a:lstStyle/>
          <a:p>
            <a:r>
              <a:rPr lang="it-IT" sz="6000" b="1" dirty="0">
                <a:solidFill>
                  <a:srgbClr val="FFFF00"/>
                </a:solidFill>
                <a:latin typeface="+mn-lt"/>
              </a:rPr>
              <a:t>AUTORIZZAZIONE MULTIPLA</a:t>
            </a:r>
          </a:p>
        </p:txBody>
      </p:sp>
      <p:sp>
        <p:nvSpPr>
          <p:cNvPr id="3" name="Segnaposto contenuto 2">
            <a:extLst>
              <a:ext uri="{FF2B5EF4-FFF2-40B4-BE49-F238E27FC236}">
                <a16:creationId xmlns:a16="http://schemas.microsoft.com/office/drawing/2014/main" id="{8412A46C-1CDF-844A-84B1-40294483B22F}"/>
              </a:ext>
            </a:extLst>
          </p:cNvPr>
          <p:cNvSpPr>
            <a:spLocks noGrp="1"/>
          </p:cNvSpPr>
          <p:nvPr>
            <p:ph idx="1"/>
          </p:nvPr>
        </p:nvSpPr>
        <p:spPr>
          <a:xfrm>
            <a:off x="428979" y="1682045"/>
            <a:ext cx="10837332" cy="4684888"/>
          </a:xfrm>
        </p:spPr>
        <p:txBody>
          <a:bodyPr>
            <a:noAutofit/>
          </a:bodyPr>
          <a:lstStyle/>
          <a:p>
            <a:pPr marL="0" indent="0">
              <a:buNone/>
            </a:pPr>
            <a:r>
              <a:rPr lang="it-IT" sz="2800" dirty="0"/>
              <a:t>Autorizzazione multipla, valida per un numero di viaggi predeterminato e su percorso definito da effettuarsi entro 6 mesi.</a:t>
            </a:r>
          </a:p>
          <a:p>
            <a:pPr marL="0" indent="0">
              <a:buNone/>
            </a:pPr>
            <a:r>
              <a:rPr lang="it-IT" sz="2800" dirty="0"/>
              <a:t>È  ammessa la sostituzione della motrice e del rimorchio con quelli di riserva indicati nel documento autorizzativo (massimo 5), tale cambiamento va comunicato all'ente che ha rilasciato l'autorizzazione.</a:t>
            </a:r>
          </a:p>
        </p:txBody>
      </p:sp>
    </p:spTree>
    <p:extLst>
      <p:ext uri="{BB962C8B-B14F-4D97-AF65-F5344CB8AC3E}">
        <p14:creationId xmlns:p14="http://schemas.microsoft.com/office/powerpoint/2010/main" val="294622498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A9FC7B-DB4A-B044-9F2E-3575A909241F}"/>
              </a:ext>
            </a:extLst>
          </p:cNvPr>
          <p:cNvSpPr>
            <a:spLocks noGrp="1"/>
          </p:cNvSpPr>
          <p:nvPr>
            <p:ph type="title"/>
          </p:nvPr>
        </p:nvSpPr>
        <p:spPr>
          <a:xfrm>
            <a:off x="697089" y="-214489"/>
            <a:ext cx="10131425" cy="1456267"/>
          </a:xfrm>
        </p:spPr>
        <p:txBody>
          <a:bodyPr>
            <a:normAutofit/>
          </a:bodyPr>
          <a:lstStyle/>
          <a:p>
            <a:r>
              <a:rPr lang="it-IT" sz="5400" b="1" dirty="0">
                <a:solidFill>
                  <a:srgbClr val="FFFF00"/>
                </a:solidFill>
                <a:latin typeface="+mn-lt"/>
              </a:rPr>
              <a:t>AUTORIZZAZIONE PERIODICA</a:t>
            </a:r>
          </a:p>
        </p:txBody>
      </p:sp>
      <p:sp>
        <p:nvSpPr>
          <p:cNvPr id="3" name="Segnaposto contenuto 2">
            <a:extLst>
              <a:ext uri="{FF2B5EF4-FFF2-40B4-BE49-F238E27FC236}">
                <a16:creationId xmlns:a16="http://schemas.microsoft.com/office/drawing/2014/main" id="{AB753BC3-E92B-D345-B799-E05641ABEB45}"/>
              </a:ext>
            </a:extLst>
          </p:cNvPr>
          <p:cNvSpPr>
            <a:spLocks noGrp="1"/>
          </p:cNvSpPr>
          <p:nvPr>
            <p:ph idx="1"/>
          </p:nvPr>
        </p:nvSpPr>
        <p:spPr>
          <a:xfrm>
            <a:off x="417689" y="1016000"/>
            <a:ext cx="11074400" cy="5599289"/>
          </a:xfrm>
        </p:spPr>
        <p:txBody>
          <a:bodyPr>
            <a:noAutofit/>
          </a:bodyPr>
          <a:lstStyle/>
          <a:p>
            <a:pPr marL="0" indent="0">
              <a:buNone/>
            </a:pPr>
            <a:r>
              <a:rPr lang="it-IT" sz="3200" dirty="0"/>
              <a:t>vengono rispettati congiuntamente i seguenti vincoli: ¤  eccedenze relative solo alle sagome; ¤</a:t>
            </a:r>
          </a:p>
          <a:p>
            <a:r>
              <a:rPr lang="it-IT" sz="3200" dirty="0"/>
              <a:t>franco minimo rispetto ai limiti di corsia, misurato su ciascun lato, di almeno 0,20 m; </a:t>
            </a:r>
          </a:p>
          <a:p>
            <a:r>
              <a:rPr lang="it-IT" sz="3200" dirty="0"/>
              <a:t>sporgenza del carico posteriormente per non più di 4/10 della lunghezza del veicolo; </a:t>
            </a:r>
          </a:p>
          <a:p>
            <a:r>
              <a:rPr lang="it-IT" sz="3200" dirty="0"/>
              <a:t>altezza non superiore ai 4.3 m, lunghezza non superiore a 20 m, larghezza non superiore ai 3 m oppure altezza non superiore ai 4.3 m, larghezza non superiore ai 2.55 m e lunghezza non superiore ai 25 m.</a:t>
            </a:r>
          </a:p>
        </p:txBody>
      </p:sp>
    </p:spTree>
    <p:extLst>
      <p:ext uri="{BB962C8B-B14F-4D97-AF65-F5344CB8AC3E}">
        <p14:creationId xmlns:p14="http://schemas.microsoft.com/office/powerpoint/2010/main" val="373603066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A9FC7B-DB4A-B044-9F2E-3575A909241F}"/>
              </a:ext>
            </a:extLst>
          </p:cNvPr>
          <p:cNvSpPr>
            <a:spLocks noGrp="1"/>
          </p:cNvSpPr>
          <p:nvPr>
            <p:ph type="title"/>
          </p:nvPr>
        </p:nvSpPr>
        <p:spPr>
          <a:xfrm>
            <a:off x="697089" y="-214489"/>
            <a:ext cx="10131425" cy="1456267"/>
          </a:xfrm>
        </p:spPr>
        <p:txBody>
          <a:bodyPr>
            <a:normAutofit/>
          </a:bodyPr>
          <a:lstStyle/>
          <a:p>
            <a:r>
              <a:rPr lang="it-IT" sz="5400" b="1" dirty="0">
                <a:solidFill>
                  <a:srgbClr val="FFFF00"/>
                </a:solidFill>
                <a:latin typeface="+mn-lt"/>
              </a:rPr>
              <a:t>AUTORIZZAZIONE PERIODICA</a:t>
            </a:r>
          </a:p>
        </p:txBody>
      </p:sp>
      <p:sp>
        <p:nvSpPr>
          <p:cNvPr id="5" name="Segnaposto contenuto 4">
            <a:extLst>
              <a:ext uri="{FF2B5EF4-FFF2-40B4-BE49-F238E27FC236}">
                <a16:creationId xmlns:a16="http://schemas.microsoft.com/office/drawing/2014/main" id="{F9F84964-D6BB-2646-AEC7-C988169A4D49}"/>
              </a:ext>
            </a:extLst>
          </p:cNvPr>
          <p:cNvSpPr>
            <a:spLocks noGrp="1"/>
          </p:cNvSpPr>
          <p:nvPr>
            <p:ph idx="1"/>
          </p:nvPr>
        </p:nvSpPr>
        <p:spPr>
          <a:xfrm>
            <a:off x="685801" y="1444979"/>
            <a:ext cx="10896599" cy="4346222"/>
          </a:xfrm>
        </p:spPr>
        <p:txBody>
          <a:bodyPr>
            <a:noAutofit/>
          </a:bodyPr>
          <a:lstStyle/>
          <a:p>
            <a:r>
              <a:rPr lang="it-IT" sz="2800" dirty="0"/>
              <a:t>autogru, spazzaneve, spazzatrici, veicoli per il soccorso stradale, veicoli con pedana o cestello elevabile, veicoli con gruppi elettrogeni, autopompe per il calcestruzzo; </a:t>
            </a:r>
          </a:p>
          <a:p>
            <a:r>
              <a:rPr lang="it-IT" sz="2800" dirty="0"/>
              <a:t>autotreni  ed  autoarticolati  con  rimorchio  o  semirimorchio  destinato  al  trasporto esclusivo di macchine operatrici da cantiere, anche se superano le dimensioni prescritte dall'articolo 61 Cds, di massa complessiva a pieno carico non superiore a 72 t, ovvero 56 t se la motrice è classificata mezzo d'opera; </a:t>
            </a:r>
          </a:p>
          <a:p>
            <a:r>
              <a:rPr lang="it-IT" sz="2800" dirty="0"/>
              <a:t>veicoli per il trasporto di carri ferroviari;</a:t>
            </a:r>
          </a:p>
        </p:txBody>
      </p:sp>
    </p:spTree>
    <p:extLst>
      <p:ext uri="{BB962C8B-B14F-4D97-AF65-F5344CB8AC3E}">
        <p14:creationId xmlns:p14="http://schemas.microsoft.com/office/powerpoint/2010/main" val="84046300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A9FC7B-DB4A-B044-9F2E-3575A909241F}"/>
              </a:ext>
            </a:extLst>
          </p:cNvPr>
          <p:cNvSpPr>
            <a:spLocks noGrp="1"/>
          </p:cNvSpPr>
          <p:nvPr>
            <p:ph type="title"/>
          </p:nvPr>
        </p:nvSpPr>
        <p:spPr>
          <a:xfrm>
            <a:off x="697089" y="-214489"/>
            <a:ext cx="10131425" cy="1456267"/>
          </a:xfrm>
        </p:spPr>
        <p:txBody>
          <a:bodyPr>
            <a:normAutofit/>
          </a:bodyPr>
          <a:lstStyle/>
          <a:p>
            <a:r>
              <a:rPr lang="it-IT" sz="5400" b="1" dirty="0">
                <a:solidFill>
                  <a:srgbClr val="FFFF00"/>
                </a:solidFill>
                <a:latin typeface="+mn-lt"/>
              </a:rPr>
              <a:t>AUTORIZZAZIONE PERIODICA</a:t>
            </a:r>
          </a:p>
        </p:txBody>
      </p:sp>
      <p:sp>
        <p:nvSpPr>
          <p:cNvPr id="4" name="Segnaposto contenuto 3">
            <a:extLst>
              <a:ext uri="{FF2B5EF4-FFF2-40B4-BE49-F238E27FC236}">
                <a16:creationId xmlns:a16="http://schemas.microsoft.com/office/drawing/2014/main" id="{A7395CBC-12B2-AB4E-9DCA-8633FB6CFBA3}"/>
              </a:ext>
            </a:extLst>
          </p:cNvPr>
          <p:cNvSpPr>
            <a:spLocks noGrp="1"/>
          </p:cNvSpPr>
          <p:nvPr>
            <p:ph idx="1"/>
          </p:nvPr>
        </p:nvSpPr>
        <p:spPr>
          <a:xfrm>
            <a:off x="685801" y="1400175"/>
            <a:ext cx="10131425" cy="4391025"/>
          </a:xfrm>
        </p:spPr>
        <p:txBody>
          <a:bodyPr>
            <a:normAutofit/>
          </a:bodyPr>
          <a:lstStyle/>
          <a:p>
            <a:r>
              <a:rPr lang="it-IT" sz="3200" dirty="0"/>
              <a:t>veicoli che trasportano pali per linee elettriche, aventi lunghezza massima di 14 m. Le parti a sbalzo devono essere efficacemente segnalate ai fini della sicurezza della circolazione; la parte a sbalzo anteriore non deve eccedere 2,50 m misurati dal centro dell'asse anteriore;  </a:t>
            </a:r>
          </a:p>
          <a:p>
            <a:r>
              <a:rPr lang="it-IT" sz="3200" dirty="0"/>
              <a:t>veicoli per spettacoli viaggianti dentro i limiti di massa, larghi 2.6 m, alti 4.3 m e lunghi 23 m;</a:t>
            </a:r>
          </a:p>
        </p:txBody>
      </p:sp>
    </p:spTree>
    <p:extLst>
      <p:ext uri="{BB962C8B-B14F-4D97-AF65-F5344CB8AC3E}">
        <p14:creationId xmlns:p14="http://schemas.microsoft.com/office/powerpoint/2010/main" val="27414736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A9FC7B-DB4A-B044-9F2E-3575A909241F}"/>
              </a:ext>
            </a:extLst>
          </p:cNvPr>
          <p:cNvSpPr>
            <a:spLocks noGrp="1"/>
          </p:cNvSpPr>
          <p:nvPr>
            <p:ph type="title"/>
          </p:nvPr>
        </p:nvSpPr>
        <p:spPr>
          <a:xfrm>
            <a:off x="697089" y="-214489"/>
            <a:ext cx="10131425" cy="1456267"/>
          </a:xfrm>
        </p:spPr>
        <p:txBody>
          <a:bodyPr>
            <a:normAutofit/>
          </a:bodyPr>
          <a:lstStyle/>
          <a:p>
            <a:r>
              <a:rPr lang="it-IT" sz="5400" b="1" dirty="0">
                <a:solidFill>
                  <a:srgbClr val="FFFF00"/>
                </a:solidFill>
                <a:latin typeface="+mn-lt"/>
              </a:rPr>
              <a:t>AUTORIZZAZIONE PERIODICA</a:t>
            </a:r>
          </a:p>
        </p:txBody>
      </p:sp>
      <p:sp>
        <p:nvSpPr>
          <p:cNvPr id="5" name="Segnaposto contenuto 4">
            <a:extLst>
              <a:ext uri="{FF2B5EF4-FFF2-40B4-BE49-F238E27FC236}">
                <a16:creationId xmlns:a16="http://schemas.microsoft.com/office/drawing/2014/main" id="{1196A1EF-951E-E644-826D-E48E779D042A}"/>
              </a:ext>
            </a:extLst>
          </p:cNvPr>
          <p:cNvSpPr>
            <a:spLocks noGrp="1"/>
          </p:cNvSpPr>
          <p:nvPr>
            <p:ph idx="1"/>
          </p:nvPr>
        </p:nvSpPr>
        <p:spPr/>
        <p:txBody>
          <a:bodyPr>
            <a:normAutofit/>
          </a:bodyPr>
          <a:lstStyle/>
          <a:p>
            <a:r>
              <a:rPr lang="it-IT" sz="3200" dirty="0"/>
              <a:t>veicoli che trasportano blocchi di pietra naturale; ¤  veicoli  che  trasportano  elementi  prefabbricati  compositi  e  apparecchiature  complesse per l’edilizia nei limiti di 4.3 m in altezza, 2.55 m in larghezza, 35 m in lunghezza e massa massima 108 t; </a:t>
            </a:r>
          </a:p>
          <a:p>
            <a:r>
              <a:rPr lang="it-IT" sz="3200" dirty="0"/>
              <a:t>veicoli per il trasporto di coils e laminati grezzi.</a:t>
            </a:r>
          </a:p>
        </p:txBody>
      </p:sp>
    </p:spTree>
    <p:extLst>
      <p:ext uri="{BB962C8B-B14F-4D97-AF65-F5344CB8AC3E}">
        <p14:creationId xmlns:p14="http://schemas.microsoft.com/office/powerpoint/2010/main" val="235802653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13812" y="-21888"/>
            <a:ext cx="9155070" cy="2708434"/>
          </a:xfrm>
          <a:prstGeom prst="rect">
            <a:avLst/>
          </a:prstGeom>
          <a:noFill/>
        </p:spPr>
        <p:txBody>
          <a:bodyPr wrap="none" rtlCol="0">
            <a:spAutoFit/>
          </a:bodyPr>
          <a:lstStyle/>
          <a:p>
            <a:pPr algn="ctr"/>
            <a:r>
              <a:rPr lang="it-IT" sz="5500"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SEGNALAZIONI DEI TRASPORTI</a:t>
            </a:r>
          </a:p>
          <a:p>
            <a:pPr algn="ctr"/>
            <a:r>
              <a:rPr lang="it-IT" sz="5500"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ECCEZIONALI </a:t>
            </a:r>
          </a:p>
          <a:p>
            <a:pPr algn="ctr"/>
            <a:r>
              <a:rPr lang="it-IT" sz="6000" b="1" dirty="0">
                <a:ln w="18000">
                  <a:solidFill>
                    <a:schemeClr val="accent2">
                      <a:satMod val="140000"/>
                    </a:schemeClr>
                  </a:solidFill>
                  <a:prstDash val="solid"/>
                  <a:miter lim="800000"/>
                </a:ln>
                <a:solidFill>
                  <a:srgbClr val="008000"/>
                </a:solidFill>
                <a:effectLst>
                  <a:outerShdw blurRad="25500" dist="23000" dir="7020000" algn="tl">
                    <a:srgbClr val="000000">
                      <a:alpha val="50000"/>
                    </a:srgbClr>
                  </a:outerShdw>
                </a:effectLst>
              </a:rPr>
              <a:t> </a:t>
            </a:r>
          </a:p>
        </p:txBody>
      </p:sp>
      <p:pic>
        <p:nvPicPr>
          <p:cNvPr id="3" name="Immagine 2"/>
          <p:cNvPicPr>
            <a:picLocks noChangeAspect="1"/>
          </p:cNvPicPr>
          <p:nvPr/>
        </p:nvPicPr>
        <p:blipFill>
          <a:blip r:embed="rId2"/>
          <a:stretch>
            <a:fillRect/>
          </a:stretch>
        </p:blipFill>
        <p:spPr>
          <a:xfrm>
            <a:off x="1519347" y="2840434"/>
            <a:ext cx="9144000" cy="2812860"/>
          </a:xfrm>
          <a:prstGeom prst="rect">
            <a:avLst/>
          </a:prstGeom>
        </p:spPr>
      </p:pic>
      <p:sp>
        <p:nvSpPr>
          <p:cNvPr id="4" name="CasellaDiTesto 3"/>
          <p:cNvSpPr txBox="1"/>
          <p:nvPr/>
        </p:nvSpPr>
        <p:spPr>
          <a:xfrm>
            <a:off x="1939963" y="5811352"/>
            <a:ext cx="3797771" cy="646331"/>
          </a:xfrm>
          <a:prstGeom prst="rect">
            <a:avLst/>
          </a:prstGeom>
          <a:noFill/>
        </p:spPr>
        <p:txBody>
          <a:bodyPr wrap="none" rtlCol="0">
            <a:spAutoFit/>
          </a:bodyPr>
          <a:lstStyle/>
          <a:p>
            <a:r>
              <a:rPr lang="it-IT" sz="3600" dirty="0">
                <a:effectLst>
                  <a:glow rad="228600">
                    <a:schemeClr val="accent2">
                      <a:satMod val="175000"/>
                      <a:alpha val="40000"/>
                    </a:schemeClr>
                  </a:glow>
                </a:effectLst>
              </a:rPr>
              <a:t>DAVANTI E DIETRO </a:t>
            </a:r>
          </a:p>
        </p:txBody>
      </p:sp>
      <p:sp>
        <p:nvSpPr>
          <p:cNvPr id="6" name="CasellaDiTesto 5"/>
          <p:cNvSpPr txBox="1"/>
          <p:nvPr/>
        </p:nvSpPr>
        <p:spPr>
          <a:xfrm>
            <a:off x="2816363" y="2132548"/>
            <a:ext cx="5842946" cy="707886"/>
          </a:xfrm>
          <a:prstGeom prst="rect">
            <a:avLst/>
          </a:prstGeom>
          <a:noFill/>
        </p:spPr>
        <p:txBody>
          <a:bodyPr wrap="none" rtlCol="0">
            <a:spAutoFit/>
          </a:bodyPr>
          <a:lstStyle/>
          <a:p>
            <a:r>
              <a:rPr lang="it-IT" sz="4000" b="1" dirty="0">
                <a:ln w="12700">
                  <a:solidFill>
                    <a:schemeClr val="tx2">
                      <a:satMod val="155000"/>
                    </a:schemeClr>
                  </a:solidFill>
                  <a:prstDash val="solid"/>
                </a:ln>
                <a:solidFill>
                  <a:srgbClr val="FF0000"/>
                </a:solidFill>
                <a:effectLst>
                  <a:glow rad="228600">
                    <a:schemeClr val="accent4">
                      <a:satMod val="175000"/>
                      <a:alpha val="40000"/>
                    </a:schemeClr>
                  </a:glow>
                  <a:outerShdw blurRad="41275" dist="20320" dir="1800000" algn="tl" rotWithShape="0">
                    <a:srgbClr val="000000">
                      <a:alpha val="40000"/>
                    </a:srgbClr>
                  </a:outerShdw>
                </a:effectLst>
              </a:rPr>
              <a:t>Se eccedono in lunghezza: </a:t>
            </a:r>
          </a:p>
        </p:txBody>
      </p:sp>
    </p:spTree>
    <p:extLst>
      <p:ext uri="{BB962C8B-B14F-4D97-AF65-F5344CB8AC3E}">
        <p14:creationId xmlns:p14="http://schemas.microsoft.com/office/powerpoint/2010/main" val="106053368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5DCA1B-AE40-B9C2-A4A5-0FF0DCA9D87A}"/>
              </a:ext>
            </a:extLst>
          </p:cNvPr>
          <p:cNvSpPr>
            <a:spLocks noGrp="1"/>
          </p:cNvSpPr>
          <p:nvPr>
            <p:ph type="title"/>
          </p:nvPr>
        </p:nvSpPr>
        <p:spPr/>
        <p:txBody>
          <a:bodyPr>
            <a:noAutofit/>
          </a:bodyPr>
          <a:lstStyle/>
          <a:p>
            <a:r>
              <a:rPr lang="it-IT" sz="5400" b="1" dirty="0">
                <a:solidFill>
                  <a:srgbClr val="FFFF00"/>
                </a:solidFill>
                <a:latin typeface="+mn-lt"/>
              </a:rPr>
              <a:t>SEGNALAZIONE TRASPORTI ECCEZIONALI </a:t>
            </a:r>
          </a:p>
        </p:txBody>
      </p:sp>
      <p:pic>
        <p:nvPicPr>
          <p:cNvPr id="5" name="Segnaposto contenuto 4">
            <a:extLst>
              <a:ext uri="{FF2B5EF4-FFF2-40B4-BE49-F238E27FC236}">
                <a16:creationId xmlns:a16="http://schemas.microsoft.com/office/drawing/2014/main" id="{794A7853-D580-8B4A-268C-F5EF56A35E25}"/>
              </a:ext>
            </a:extLst>
          </p:cNvPr>
          <p:cNvPicPr>
            <a:picLocks noGrp="1" noChangeAspect="1"/>
          </p:cNvPicPr>
          <p:nvPr>
            <p:ph idx="1"/>
          </p:nvPr>
        </p:nvPicPr>
        <p:blipFill>
          <a:blip r:embed="rId2"/>
          <a:stretch>
            <a:fillRect/>
          </a:stretch>
        </p:blipFill>
        <p:spPr>
          <a:xfrm>
            <a:off x="685801" y="2338762"/>
            <a:ext cx="6113439" cy="3649662"/>
          </a:xfrm>
          <a:prstGeom prst="rect">
            <a:avLst/>
          </a:prstGeom>
        </p:spPr>
      </p:pic>
      <p:sp>
        <p:nvSpPr>
          <p:cNvPr id="6" name="CasellaDiTesto 5">
            <a:extLst>
              <a:ext uri="{FF2B5EF4-FFF2-40B4-BE49-F238E27FC236}">
                <a16:creationId xmlns:a16="http://schemas.microsoft.com/office/drawing/2014/main" id="{F7713B37-36D4-3A3E-8DC3-F87E8C930CDE}"/>
              </a:ext>
            </a:extLst>
          </p:cNvPr>
          <p:cNvSpPr txBox="1"/>
          <p:nvPr/>
        </p:nvSpPr>
        <p:spPr>
          <a:xfrm>
            <a:off x="7115175" y="2486026"/>
            <a:ext cx="4503156" cy="3046988"/>
          </a:xfrm>
          <a:prstGeom prst="rect">
            <a:avLst/>
          </a:prstGeom>
          <a:noFill/>
        </p:spPr>
        <p:txBody>
          <a:bodyPr wrap="none" rtlCol="0">
            <a:spAutoFit/>
          </a:bodyPr>
          <a:lstStyle/>
          <a:p>
            <a:r>
              <a:rPr lang="it-IT" sz="3200" dirty="0"/>
              <a:t>SPORGENZA </a:t>
            </a:r>
          </a:p>
          <a:p>
            <a:r>
              <a:rPr lang="it-IT" sz="3200" dirty="0"/>
              <a:t>LATERALE OLTRE 20 cm.</a:t>
            </a:r>
          </a:p>
          <a:p>
            <a:r>
              <a:rPr lang="it-IT" sz="3200" dirty="0"/>
              <a:t>SPORGENZA ANTERIORE</a:t>
            </a:r>
          </a:p>
          <a:p>
            <a:r>
              <a:rPr lang="it-IT" sz="3200" dirty="0"/>
              <a:t>OLTRE 100 cm.</a:t>
            </a:r>
          </a:p>
          <a:p>
            <a:r>
              <a:rPr lang="it-IT" sz="3200" dirty="0"/>
              <a:t>SPORGENZA POSTERIORE </a:t>
            </a:r>
          </a:p>
          <a:p>
            <a:r>
              <a:rPr lang="it-IT" sz="3200" dirty="0"/>
              <a:t>oltre 100 cm.</a:t>
            </a:r>
          </a:p>
        </p:txBody>
      </p:sp>
    </p:spTree>
    <p:extLst>
      <p:ext uri="{BB962C8B-B14F-4D97-AF65-F5344CB8AC3E}">
        <p14:creationId xmlns:p14="http://schemas.microsoft.com/office/powerpoint/2010/main" val="179374188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F36424BF-BD88-D162-B1B7-B4F90A17BF5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olo 1">
            <a:extLst>
              <a:ext uri="{FF2B5EF4-FFF2-40B4-BE49-F238E27FC236}">
                <a16:creationId xmlns:a16="http://schemas.microsoft.com/office/drawing/2014/main" id="{9A629362-987E-F1B5-1921-1561CC46BDA0}"/>
              </a:ext>
            </a:extLst>
          </p:cNvPr>
          <p:cNvSpPr>
            <a:spLocks noGrp="1"/>
          </p:cNvSpPr>
          <p:nvPr>
            <p:ph type="title"/>
          </p:nvPr>
        </p:nvSpPr>
        <p:spPr>
          <a:xfrm>
            <a:off x="854776" y="-1234220"/>
            <a:ext cx="4789678" cy="3746634"/>
          </a:xfrm>
        </p:spPr>
        <p:txBody>
          <a:bodyPr vert="horz" lIns="91440" tIns="45720" rIns="91440" bIns="45720" rtlCol="0" anchor="b">
            <a:normAutofit/>
          </a:bodyPr>
          <a:lstStyle/>
          <a:p>
            <a:r>
              <a:rPr lang="en-US" sz="4800" b="1" dirty="0">
                <a:solidFill>
                  <a:srgbClr val="FFFF00"/>
                </a:solidFill>
                <a:latin typeface="+mn-lt"/>
              </a:rPr>
              <a:t>SEGNALAZIONE TRASPORTI ECCEZIONALI </a:t>
            </a:r>
          </a:p>
        </p:txBody>
      </p:sp>
      <p:pic>
        <p:nvPicPr>
          <p:cNvPr id="8" name="Immagine 7">
            <a:extLst>
              <a:ext uri="{FF2B5EF4-FFF2-40B4-BE49-F238E27FC236}">
                <a16:creationId xmlns:a16="http://schemas.microsoft.com/office/drawing/2014/main" id="{439C49DF-9FC1-0129-5074-06A2591312A1}"/>
              </a:ext>
            </a:extLst>
          </p:cNvPr>
          <p:cNvPicPr>
            <a:picLocks noChangeAspect="1"/>
          </p:cNvPicPr>
          <p:nvPr/>
        </p:nvPicPr>
        <p:blipFill>
          <a:blip r:embed="rId4"/>
          <a:stretch>
            <a:fillRect/>
          </a:stretch>
        </p:blipFill>
        <p:spPr>
          <a:xfrm>
            <a:off x="6547547" y="639097"/>
            <a:ext cx="4530044" cy="557543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9" name="CasellaDiTesto 8">
            <a:extLst>
              <a:ext uri="{FF2B5EF4-FFF2-40B4-BE49-F238E27FC236}">
                <a16:creationId xmlns:a16="http://schemas.microsoft.com/office/drawing/2014/main" id="{AFB73C35-6713-8FDA-78A5-7611B8AFA4E7}"/>
              </a:ext>
            </a:extLst>
          </p:cNvPr>
          <p:cNvSpPr txBox="1"/>
          <p:nvPr/>
        </p:nvSpPr>
        <p:spPr>
          <a:xfrm>
            <a:off x="854776" y="3483984"/>
            <a:ext cx="4942379" cy="1200329"/>
          </a:xfrm>
          <a:prstGeom prst="rect">
            <a:avLst/>
          </a:prstGeom>
          <a:noFill/>
        </p:spPr>
        <p:txBody>
          <a:bodyPr wrap="none" rtlCol="0">
            <a:spAutoFit/>
          </a:bodyPr>
          <a:lstStyle/>
          <a:p>
            <a:r>
              <a:rPr lang="it-IT" sz="3600" dirty="0"/>
              <a:t>SPORGENZA POSTERIORE</a:t>
            </a:r>
          </a:p>
          <a:p>
            <a:r>
              <a:rPr lang="it-IT" sz="3600" dirty="0"/>
              <a:t>FINO A 100 cm</a:t>
            </a:r>
          </a:p>
        </p:txBody>
      </p:sp>
    </p:spTree>
    <p:extLst>
      <p:ext uri="{BB962C8B-B14F-4D97-AF65-F5344CB8AC3E}">
        <p14:creationId xmlns:p14="http://schemas.microsoft.com/office/powerpoint/2010/main" val="80113755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65D0C6-5568-D849-88A9-598943D69208}"/>
              </a:ext>
            </a:extLst>
          </p:cNvPr>
          <p:cNvSpPr>
            <a:spLocks noGrp="1"/>
          </p:cNvSpPr>
          <p:nvPr>
            <p:ph type="title"/>
          </p:nvPr>
        </p:nvSpPr>
        <p:spPr>
          <a:xfrm>
            <a:off x="400051" y="-253233"/>
            <a:ext cx="10417176" cy="1835574"/>
          </a:xfrm>
        </p:spPr>
        <p:txBody>
          <a:bodyPr>
            <a:noAutofit/>
          </a:bodyPr>
          <a:lstStyle/>
          <a:p>
            <a:r>
              <a:rPr lang="it-IT" sz="5400" b="1" dirty="0">
                <a:solidFill>
                  <a:srgbClr val="FFFF00"/>
                </a:solidFill>
                <a:latin typeface="+mn-lt"/>
              </a:rPr>
              <a:t>Trasporto </a:t>
            </a:r>
            <a:r>
              <a:rPr lang="it-IT" sz="5400" b="1" dirty="0" err="1">
                <a:solidFill>
                  <a:srgbClr val="FFFF00"/>
                </a:solidFill>
                <a:latin typeface="+mn-lt"/>
              </a:rPr>
              <a:t>atp</a:t>
            </a:r>
            <a:endParaRPr lang="it-IT" sz="5400" b="1" dirty="0">
              <a:solidFill>
                <a:srgbClr val="FFFF00"/>
              </a:solidFill>
              <a:latin typeface="+mn-lt"/>
            </a:endParaRPr>
          </a:p>
        </p:txBody>
      </p:sp>
      <p:pic>
        <p:nvPicPr>
          <p:cNvPr id="5" name="Segnaposto contenuto 4">
            <a:extLst>
              <a:ext uri="{FF2B5EF4-FFF2-40B4-BE49-F238E27FC236}">
                <a16:creationId xmlns:a16="http://schemas.microsoft.com/office/drawing/2014/main" id="{02711FE0-89EE-5B09-7A69-4CF93A833B0E}"/>
              </a:ext>
            </a:extLst>
          </p:cNvPr>
          <p:cNvPicPr>
            <a:picLocks noGrp="1" noChangeAspect="1"/>
          </p:cNvPicPr>
          <p:nvPr>
            <p:ph idx="1"/>
          </p:nvPr>
        </p:nvPicPr>
        <p:blipFill>
          <a:blip r:embed="rId2"/>
          <a:stretch>
            <a:fillRect/>
          </a:stretch>
        </p:blipFill>
        <p:spPr>
          <a:xfrm>
            <a:off x="400049" y="1431625"/>
            <a:ext cx="5597129" cy="5023539"/>
          </a:xfrm>
          <a:prstGeom prst="rect">
            <a:avLst/>
          </a:prstGeom>
        </p:spPr>
      </p:pic>
      <p:sp>
        <p:nvSpPr>
          <p:cNvPr id="7" name="CasellaDiTesto 6">
            <a:extLst>
              <a:ext uri="{FF2B5EF4-FFF2-40B4-BE49-F238E27FC236}">
                <a16:creationId xmlns:a16="http://schemas.microsoft.com/office/drawing/2014/main" id="{95F3F8B5-97B0-5520-DE75-31A2112556CD}"/>
              </a:ext>
            </a:extLst>
          </p:cNvPr>
          <p:cNvSpPr txBox="1"/>
          <p:nvPr/>
        </p:nvSpPr>
        <p:spPr>
          <a:xfrm>
            <a:off x="6194822" y="1082189"/>
            <a:ext cx="5597129" cy="4893647"/>
          </a:xfrm>
          <a:prstGeom prst="rect">
            <a:avLst/>
          </a:prstGeom>
          <a:noFill/>
        </p:spPr>
        <p:txBody>
          <a:bodyPr wrap="square">
            <a:spAutoFit/>
          </a:bodyPr>
          <a:lstStyle/>
          <a:p>
            <a:pPr marL="0" marR="0">
              <a:buNone/>
            </a:pPr>
            <a:r>
              <a:rPr lang="it-IT" sz="2400" dirty="0">
                <a:effectLst/>
                <a:latin typeface="+mn-lt"/>
              </a:rPr>
              <a:t>Un termo-registratore approvato (conforme a EN 12830-13485-13486) per controllare </a:t>
            </a:r>
          </a:p>
          <a:p>
            <a:pPr marL="0" marR="0">
              <a:buNone/>
            </a:pPr>
            <a:r>
              <a:rPr lang="it-IT" sz="2400" dirty="0">
                <a:effectLst/>
                <a:latin typeface="+mn-lt"/>
              </a:rPr>
              <a:t>(ad intervalli regolari non superiori a 20 minuti) la temperatura dell’ambiente controllato, tali registrazioni devono essere conservate per almeno 1 anno, in consegna al cliente deve essere consegnata la stampa del termo-registratore (l'obbligo di termo-registratore si applica ai veicoli sopra le 7 t di portata che trasportano non localmente surgelati, per "localmente" si intende da un deposito a un punto vendita o al consumatore finale).</a:t>
            </a:r>
            <a:endParaRPr lang="it-IT" sz="2400" dirty="0">
              <a:effectLst/>
              <a:latin typeface="Helvetica" pitchFamily="2" charset="0"/>
            </a:endParaRPr>
          </a:p>
        </p:txBody>
      </p:sp>
    </p:spTree>
    <p:extLst>
      <p:ext uri="{BB962C8B-B14F-4D97-AF65-F5344CB8AC3E}">
        <p14:creationId xmlns:p14="http://schemas.microsoft.com/office/powerpoint/2010/main" val="61637660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29953-66B9-C564-1BFD-B8CCB104D89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673008A-EA50-AD49-E0FC-52452DD725A7}"/>
              </a:ext>
            </a:extLst>
          </p:cNvPr>
          <p:cNvSpPr>
            <a:spLocks noGrp="1"/>
          </p:cNvSpPr>
          <p:nvPr>
            <p:ph type="title"/>
          </p:nvPr>
        </p:nvSpPr>
        <p:spPr>
          <a:xfrm>
            <a:off x="400051" y="-253233"/>
            <a:ext cx="10417176" cy="1835574"/>
          </a:xfrm>
        </p:spPr>
        <p:txBody>
          <a:bodyPr>
            <a:noAutofit/>
          </a:bodyPr>
          <a:lstStyle/>
          <a:p>
            <a:r>
              <a:rPr lang="it-IT" sz="5400" b="1" dirty="0">
                <a:solidFill>
                  <a:srgbClr val="FFFF00"/>
                </a:solidFill>
                <a:latin typeface="+mn-lt"/>
              </a:rPr>
              <a:t>Trasporto </a:t>
            </a:r>
            <a:r>
              <a:rPr lang="it-IT" sz="5400" b="1" dirty="0" err="1">
                <a:solidFill>
                  <a:srgbClr val="FFFF00"/>
                </a:solidFill>
                <a:latin typeface="+mn-lt"/>
              </a:rPr>
              <a:t>atp</a:t>
            </a:r>
            <a:endParaRPr lang="it-IT" sz="5400" b="1" dirty="0">
              <a:solidFill>
                <a:srgbClr val="FFFF00"/>
              </a:solidFill>
              <a:latin typeface="+mn-lt"/>
            </a:endParaRPr>
          </a:p>
        </p:txBody>
      </p:sp>
      <p:sp>
        <p:nvSpPr>
          <p:cNvPr id="8" name="CasellaDiTesto 7">
            <a:extLst>
              <a:ext uri="{FF2B5EF4-FFF2-40B4-BE49-F238E27FC236}">
                <a16:creationId xmlns:a16="http://schemas.microsoft.com/office/drawing/2014/main" id="{03BB15BA-005D-0AD7-7AED-25A0835C3860}"/>
              </a:ext>
            </a:extLst>
          </p:cNvPr>
          <p:cNvSpPr txBox="1"/>
          <p:nvPr/>
        </p:nvSpPr>
        <p:spPr>
          <a:xfrm>
            <a:off x="259556" y="1197620"/>
            <a:ext cx="11672887" cy="4462760"/>
          </a:xfrm>
          <a:prstGeom prst="rect">
            <a:avLst/>
          </a:prstGeom>
          <a:noFill/>
        </p:spPr>
        <p:txBody>
          <a:bodyPr wrap="square">
            <a:spAutoFit/>
          </a:bodyPr>
          <a:lstStyle/>
          <a:p>
            <a:pPr marL="0" marR="0">
              <a:buNone/>
            </a:pPr>
            <a:r>
              <a:rPr lang="it-IT" sz="3200" dirty="0">
                <a:effectLst/>
                <a:latin typeface="+mn-lt"/>
              </a:rPr>
              <a:t>Un attestato ATP.</a:t>
            </a:r>
          </a:p>
          <a:p>
            <a:pPr marL="0" marR="0">
              <a:buNone/>
            </a:pPr>
            <a:r>
              <a:rPr lang="it-IT" sz="2800" dirty="0">
                <a:effectLst/>
                <a:latin typeface="+mn-lt"/>
              </a:rPr>
              <a:t>La durata dell’attestazione ATP è di 6 anni dalla data di costruzione del mezzo, trascorsi  i quali è necessario sottoporsi alla procedura di rinnovo presso un esperto autorizzato, per ottenere ulteriori proroghe della sua validità della durata di 3 anni ciascuna, i controlli effettuati presso le stazioni prova invece valgono 6 anni. Dopo 15 anni dalla costruzione, per i veicoli con k (costante di trasmissione termica) maggiore di 0,4 ma non superiore a 0,7, il rinnovo dell’attestato deve avvenire al centro prove, stesso ragionamento per i veicoli con k (costante di trasmissione termica) non superiore a 0,4 </a:t>
            </a:r>
          </a:p>
          <a:p>
            <a:pPr marL="0" marR="0">
              <a:buNone/>
            </a:pPr>
            <a:r>
              <a:rPr lang="it-IT" sz="2800" dirty="0">
                <a:effectLst/>
                <a:latin typeface="+mn-lt"/>
              </a:rPr>
              <a:t>dopo 12 anni. </a:t>
            </a:r>
            <a:endParaRPr lang="it-IT" sz="2800" dirty="0">
              <a:effectLst/>
              <a:latin typeface="Helvetica" pitchFamily="2" charset="0"/>
            </a:endParaRPr>
          </a:p>
        </p:txBody>
      </p:sp>
    </p:spTree>
    <p:extLst>
      <p:ext uri="{BB962C8B-B14F-4D97-AF65-F5344CB8AC3E}">
        <p14:creationId xmlns:p14="http://schemas.microsoft.com/office/powerpoint/2010/main" val="407321630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658EF0-0442-0181-84B1-7EE352CABAEF}"/>
              </a:ext>
            </a:extLst>
          </p:cNvPr>
          <p:cNvSpPr>
            <a:spLocks noGrp="1"/>
          </p:cNvSpPr>
          <p:nvPr>
            <p:ph type="title"/>
          </p:nvPr>
        </p:nvSpPr>
        <p:spPr>
          <a:xfrm>
            <a:off x="744793" y="-265471"/>
            <a:ext cx="10131425" cy="1456267"/>
          </a:xfrm>
        </p:spPr>
        <p:txBody>
          <a:bodyPr>
            <a:normAutofit/>
          </a:bodyPr>
          <a:lstStyle/>
          <a:p>
            <a:r>
              <a:rPr lang="it-IT" sz="5400" b="1" dirty="0">
                <a:solidFill>
                  <a:srgbClr val="FFFF00"/>
                </a:solidFill>
              </a:rPr>
              <a:t>FRIGO</a:t>
            </a:r>
          </a:p>
        </p:txBody>
      </p:sp>
      <p:sp>
        <p:nvSpPr>
          <p:cNvPr id="3" name="Segnaposto contenuto 2">
            <a:extLst>
              <a:ext uri="{FF2B5EF4-FFF2-40B4-BE49-F238E27FC236}">
                <a16:creationId xmlns:a16="http://schemas.microsoft.com/office/drawing/2014/main" id="{54FF5FD6-6D87-84BF-4733-0B7A5A876F58}"/>
              </a:ext>
            </a:extLst>
          </p:cNvPr>
          <p:cNvSpPr>
            <a:spLocks noGrp="1"/>
          </p:cNvSpPr>
          <p:nvPr>
            <p:ph idx="1"/>
          </p:nvPr>
        </p:nvSpPr>
        <p:spPr>
          <a:xfrm>
            <a:off x="108155" y="1061884"/>
            <a:ext cx="11975690" cy="5796116"/>
          </a:xfrm>
        </p:spPr>
        <p:txBody>
          <a:bodyPr>
            <a:normAutofit fontScale="62500" lnSpcReduction="20000"/>
          </a:bodyPr>
          <a:lstStyle/>
          <a:p>
            <a:pPr marL="0" indent="0">
              <a:buNone/>
            </a:pPr>
            <a:r>
              <a:rPr lang="it-IT" sz="4000" dirty="0"/>
              <a:t>FRIGORIFERA (</a:t>
            </a:r>
            <a:r>
              <a:rPr lang="it-IT" sz="4000" dirty="0" err="1"/>
              <a:t>F</a:t>
            </a:r>
            <a:r>
              <a:rPr lang="it-IT" sz="4000" dirty="0"/>
              <a:t>) - carrozzeria dotata di un gruppo frigorifero in grado di mantenere determinati livelli di temperatura all’interno della carrozzeria vuota con una temperatura media esterna di +30 °C:</a:t>
            </a:r>
          </a:p>
          <a:p>
            <a:pPr lvl="1"/>
            <a:r>
              <a:rPr lang="it-IT" sz="3800" dirty="0"/>
              <a:t>classe FA - mantenimento della temperatura tra 12 °C e 0 °C (esiste il normale FNA </a:t>
            </a:r>
            <a:r>
              <a:rPr lang="it-IT" sz="4000" dirty="0"/>
              <a:t>ed il rinforzato FRA);</a:t>
            </a:r>
          </a:p>
          <a:p>
            <a:pPr lvl="1"/>
            <a:r>
              <a:rPr lang="it-IT" sz="4000" dirty="0"/>
              <a:t> classe FB - mantenimento della temperatura tra ≤12 °C e -10 °C (esiste il normale FN ed il rinforzato FRB);</a:t>
            </a:r>
          </a:p>
          <a:p>
            <a:pPr lvl="1"/>
            <a:r>
              <a:rPr lang="it-IT" sz="4000" dirty="0"/>
              <a:t>classe FC - mantenimento della temperatura tra ≤12 °C e -20 °C (esiste il normale FNC ed il rinforzato FRC);</a:t>
            </a:r>
          </a:p>
          <a:p>
            <a:pPr lvl="1"/>
            <a:r>
              <a:rPr lang="it-IT" sz="4000" dirty="0"/>
              <a:t>classe FD - mantenimento della temperatura ≤0 °C (esiste il normale FND ed il rinforzato FRD);</a:t>
            </a:r>
          </a:p>
          <a:p>
            <a:pPr lvl="1"/>
            <a:r>
              <a:rPr lang="it-IT" sz="4000" dirty="0"/>
              <a:t>classe FE - mantenimento della temperatura ≤-10 °C (esiste il normale FNE ed i rinforzato FRE);</a:t>
            </a:r>
          </a:p>
          <a:p>
            <a:pPr lvl="1"/>
            <a:r>
              <a:rPr lang="it-IT" sz="4000" dirty="0"/>
              <a:t>classe FF - mantenimento della temperatura ≤-20 °C (esiste il normale FNF ed il rinforzato FRF);</a:t>
            </a:r>
          </a:p>
          <a:p>
            <a:endParaRPr lang="it-IT" dirty="0"/>
          </a:p>
        </p:txBody>
      </p:sp>
    </p:spTree>
    <p:extLst>
      <p:ext uri="{BB962C8B-B14F-4D97-AF65-F5344CB8AC3E}">
        <p14:creationId xmlns:p14="http://schemas.microsoft.com/office/powerpoint/2010/main" val="197675481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27EEDDD-9E3C-E062-CA97-A88BBC0A983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B3F4FCD-BA66-36B1-0486-4A438B0211B7}"/>
              </a:ext>
            </a:extLst>
          </p:cNvPr>
          <p:cNvSpPr>
            <a:spLocks noGrp="1"/>
          </p:cNvSpPr>
          <p:nvPr>
            <p:ph type="title"/>
          </p:nvPr>
        </p:nvSpPr>
        <p:spPr>
          <a:xfrm>
            <a:off x="7865806" y="643463"/>
            <a:ext cx="3706762" cy="1608124"/>
          </a:xfrm>
        </p:spPr>
        <p:txBody>
          <a:bodyPr>
            <a:normAutofit/>
          </a:bodyPr>
          <a:lstStyle/>
          <a:p>
            <a:r>
              <a:rPr lang="it-IT" b="1" dirty="0">
                <a:solidFill>
                  <a:srgbClr val="FFFF00"/>
                </a:solidFill>
                <a:latin typeface="Cooper Black" panose="0208090404030B020404" pitchFamily="18" charset="77"/>
              </a:rPr>
              <a:t>TRASPORTO ANIMALI VIVI </a:t>
            </a:r>
          </a:p>
        </p:txBody>
      </p:sp>
      <p:pic>
        <p:nvPicPr>
          <p:cNvPr id="7" name="Segnaposto contenuto 6">
            <a:extLst>
              <a:ext uri="{FF2B5EF4-FFF2-40B4-BE49-F238E27FC236}">
                <a16:creationId xmlns:a16="http://schemas.microsoft.com/office/drawing/2014/main" id="{2F427D18-1BD8-E595-38B3-99C698C509CA}"/>
              </a:ext>
            </a:extLst>
          </p:cNvPr>
          <p:cNvPicPr>
            <a:picLocks noChangeAspect="1"/>
          </p:cNvPicPr>
          <p:nvPr/>
        </p:nvPicPr>
        <p:blipFill>
          <a:blip r:embed="rId3"/>
          <a:stretch>
            <a:fillRect/>
          </a:stretch>
        </p:blipFill>
        <p:spPr>
          <a:xfrm>
            <a:off x="643464" y="1122852"/>
            <a:ext cx="6897878" cy="4621578"/>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11" name="Content Placeholder 10">
            <a:extLst>
              <a:ext uri="{FF2B5EF4-FFF2-40B4-BE49-F238E27FC236}">
                <a16:creationId xmlns:a16="http://schemas.microsoft.com/office/drawing/2014/main" id="{834E6E91-2B18-FCC3-DAC9-8F6B6783AF01}"/>
              </a:ext>
            </a:extLst>
          </p:cNvPr>
          <p:cNvSpPr>
            <a:spLocks noGrp="1"/>
          </p:cNvSpPr>
          <p:nvPr>
            <p:ph idx="1"/>
          </p:nvPr>
        </p:nvSpPr>
        <p:spPr>
          <a:xfrm>
            <a:off x="7865806" y="2251587"/>
            <a:ext cx="3706762" cy="3972232"/>
          </a:xfrm>
        </p:spPr>
        <p:txBody>
          <a:bodyPr>
            <a:normAutofit/>
          </a:bodyPr>
          <a:lstStyle/>
          <a:p>
            <a:r>
              <a:rPr lang="en-US" sz="2400" dirty="0"/>
              <a:t>VIAGGI LUNGHI &gt; 8h (12h in </a:t>
            </a:r>
            <a:r>
              <a:rPr lang="en-US" sz="2400" dirty="0" err="1"/>
              <a:t>ambito</a:t>
            </a:r>
            <a:r>
              <a:rPr lang="en-US" sz="2400" dirty="0"/>
              <a:t> </a:t>
            </a:r>
            <a:r>
              <a:rPr lang="en-US" sz="2400" dirty="0" err="1"/>
              <a:t>nazionale</a:t>
            </a:r>
            <a:r>
              <a:rPr lang="en-US" sz="2400" dirty="0"/>
              <a:t>)</a:t>
            </a:r>
          </a:p>
        </p:txBody>
      </p:sp>
    </p:spTree>
    <p:extLst>
      <p:ext uri="{BB962C8B-B14F-4D97-AF65-F5344CB8AC3E}">
        <p14:creationId xmlns:p14="http://schemas.microsoft.com/office/powerpoint/2010/main" val="67251244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3F4723-B7BC-E11E-3A17-4CF3B51309E6}"/>
              </a:ext>
            </a:extLst>
          </p:cNvPr>
          <p:cNvSpPr>
            <a:spLocks noGrp="1"/>
          </p:cNvSpPr>
          <p:nvPr>
            <p:ph type="title"/>
          </p:nvPr>
        </p:nvSpPr>
        <p:spPr/>
        <p:txBody>
          <a:bodyPr>
            <a:normAutofit/>
          </a:bodyPr>
          <a:lstStyle/>
          <a:p>
            <a:r>
              <a:rPr lang="it-IT" sz="7200" b="1" dirty="0">
                <a:solidFill>
                  <a:srgbClr val="FFFF00"/>
                </a:solidFill>
              </a:rPr>
              <a:t>PATENTINO </a:t>
            </a:r>
          </a:p>
        </p:txBody>
      </p:sp>
      <p:sp>
        <p:nvSpPr>
          <p:cNvPr id="3" name="Segnaposto contenuto 2">
            <a:extLst>
              <a:ext uri="{FF2B5EF4-FFF2-40B4-BE49-F238E27FC236}">
                <a16:creationId xmlns:a16="http://schemas.microsoft.com/office/drawing/2014/main" id="{8CC0CF2B-9D13-4843-20C7-5EB8692C26B4}"/>
              </a:ext>
            </a:extLst>
          </p:cNvPr>
          <p:cNvSpPr>
            <a:spLocks noGrp="1"/>
          </p:cNvSpPr>
          <p:nvPr>
            <p:ph idx="1"/>
          </p:nvPr>
        </p:nvSpPr>
        <p:spPr>
          <a:xfrm>
            <a:off x="685801" y="2142067"/>
            <a:ext cx="10801349" cy="4601633"/>
          </a:xfrm>
        </p:spPr>
        <p:txBody>
          <a:bodyPr>
            <a:normAutofit/>
          </a:bodyPr>
          <a:lstStyle/>
          <a:p>
            <a:pPr marL="0" indent="0">
              <a:buNone/>
            </a:pPr>
            <a:r>
              <a:rPr lang="it-IT" sz="3600" dirty="0"/>
              <a:t>l certificato di guardiano degli animali (persona direttamente incaricata del benessere degli animali) per i viaggi che superano i 65 km e che trasportano cavalli, bovini, caprini, ovini, suini o pollame; tale certificato, che vale 10 anni, lo si ottiene partecipando ad un corso tenuto da un veterinario e dopo avere superato un esame all’ASL.</a:t>
            </a:r>
          </a:p>
          <a:p>
            <a:endParaRPr lang="it-IT" dirty="0"/>
          </a:p>
        </p:txBody>
      </p:sp>
    </p:spTree>
    <p:extLst>
      <p:ext uri="{BB962C8B-B14F-4D97-AF65-F5344CB8AC3E}">
        <p14:creationId xmlns:p14="http://schemas.microsoft.com/office/powerpoint/2010/main" val="367254478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261FBC-11DB-C6E9-6B51-DADCAB37F8C9}"/>
              </a:ext>
            </a:extLst>
          </p:cNvPr>
          <p:cNvSpPr>
            <a:spLocks noGrp="1"/>
          </p:cNvSpPr>
          <p:nvPr>
            <p:ph type="title"/>
          </p:nvPr>
        </p:nvSpPr>
        <p:spPr/>
        <p:txBody>
          <a:bodyPr>
            <a:normAutofit/>
          </a:bodyPr>
          <a:lstStyle/>
          <a:p>
            <a:r>
              <a:rPr lang="it-IT" sz="7200" b="1" dirty="0">
                <a:solidFill>
                  <a:srgbClr val="FFFF00"/>
                </a:solidFill>
              </a:rPr>
              <a:t>DURATA VIAGGIO </a:t>
            </a:r>
          </a:p>
        </p:txBody>
      </p:sp>
      <p:sp>
        <p:nvSpPr>
          <p:cNvPr id="3" name="Segnaposto contenuto 2">
            <a:extLst>
              <a:ext uri="{FF2B5EF4-FFF2-40B4-BE49-F238E27FC236}">
                <a16:creationId xmlns:a16="http://schemas.microsoft.com/office/drawing/2014/main" id="{D22D1DCC-DC45-6394-CD4A-D191F7AD49F0}"/>
              </a:ext>
            </a:extLst>
          </p:cNvPr>
          <p:cNvSpPr>
            <a:spLocks noGrp="1"/>
          </p:cNvSpPr>
          <p:nvPr>
            <p:ph idx="1"/>
          </p:nvPr>
        </p:nvSpPr>
        <p:spPr/>
        <p:txBody>
          <a:bodyPr>
            <a:normAutofit/>
          </a:bodyPr>
          <a:lstStyle/>
          <a:p>
            <a:r>
              <a:rPr lang="it-IT" sz="3600" dirty="0"/>
              <a:t>CAVALLI : 24h + scarico 24h</a:t>
            </a:r>
          </a:p>
          <a:p>
            <a:r>
              <a:rPr lang="it-IT" sz="3600" dirty="0"/>
              <a:t>BOVINI, OVINI, CAPRINI : 14h + 1 h scarico + 14 h</a:t>
            </a:r>
          </a:p>
          <a:p>
            <a:r>
              <a:rPr lang="it-IT" sz="3600" dirty="0"/>
              <a:t>ANIMALI NON SVEZZATI : 9h + 1h scarico + 9h</a:t>
            </a:r>
          </a:p>
        </p:txBody>
      </p:sp>
    </p:spTree>
    <p:extLst>
      <p:ext uri="{BB962C8B-B14F-4D97-AF65-F5344CB8AC3E}">
        <p14:creationId xmlns:p14="http://schemas.microsoft.com/office/powerpoint/2010/main" val="194377925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5C6AC4-9D74-7243-D073-886F73E582F8}"/>
              </a:ext>
            </a:extLst>
          </p:cNvPr>
          <p:cNvSpPr>
            <a:spLocks noGrp="1"/>
          </p:cNvSpPr>
          <p:nvPr>
            <p:ph type="title"/>
          </p:nvPr>
        </p:nvSpPr>
        <p:spPr>
          <a:xfrm>
            <a:off x="657226" y="0"/>
            <a:ext cx="10131425" cy="1456267"/>
          </a:xfrm>
        </p:spPr>
        <p:txBody>
          <a:bodyPr>
            <a:normAutofit/>
          </a:bodyPr>
          <a:lstStyle/>
          <a:p>
            <a:r>
              <a:rPr lang="it-IT" sz="5400" b="1" dirty="0">
                <a:solidFill>
                  <a:srgbClr val="FFFF00"/>
                </a:solidFill>
              </a:rPr>
              <a:t>CARICO MASSIMO </a:t>
            </a:r>
          </a:p>
        </p:txBody>
      </p:sp>
      <p:pic>
        <p:nvPicPr>
          <p:cNvPr id="5" name="Segnaposto contenuto 4">
            <a:extLst>
              <a:ext uri="{FF2B5EF4-FFF2-40B4-BE49-F238E27FC236}">
                <a16:creationId xmlns:a16="http://schemas.microsoft.com/office/drawing/2014/main" id="{53C9F62D-7E0D-7AC0-B2FF-BE35984338B1}"/>
              </a:ext>
            </a:extLst>
          </p:cNvPr>
          <p:cNvPicPr>
            <a:picLocks noGrp="1" noChangeAspect="1"/>
          </p:cNvPicPr>
          <p:nvPr>
            <p:ph idx="1"/>
          </p:nvPr>
        </p:nvPicPr>
        <p:blipFill>
          <a:blip r:embed="rId2"/>
          <a:stretch>
            <a:fillRect/>
          </a:stretch>
        </p:blipFill>
        <p:spPr>
          <a:xfrm>
            <a:off x="836613" y="1232693"/>
            <a:ext cx="10311288" cy="5025232"/>
          </a:xfrm>
          <a:prstGeom prst="rect">
            <a:avLst/>
          </a:prstGeom>
        </p:spPr>
      </p:pic>
    </p:spTree>
    <p:extLst>
      <p:ext uri="{BB962C8B-B14F-4D97-AF65-F5344CB8AC3E}">
        <p14:creationId xmlns:p14="http://schemas.microsoft.com/office/powerpoint/2010/main" val="226031807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F04BA0-6A82-74EE-55CF-03B68E62DD34}"/>
              </a:ext>
            </a:extLst>
          </p:cNvPr>
          <p:cNvSpPr>
            <a:spLocks noGrp="1"/>
          </p:cNvSpPr>
          <p:nvPr>
            <p:ph type="title"/>
          </p:nvPr>
        </p:nvSpPr>
        <p:spPr/>
        <p:txBody>
          <a:bodyPr>
            <a:normAutofit/>
          </a:bodyPr>
          <a:lstStyle/>
          <a:p>
            <a:r>
              <a:rPr lang="it-IT" sz="8800" b="1" dirty="0">
                <a:solidFill>
                  <a:srgbClr val="FFFF00"/>
                </a:solidFill>
                <a:latin typeface="+mn-lt"/>
              </a:rPr>
              <a:t>AUTORIZZAZIONE</a:t>
            </a:r>
          </a:p>
        </p:txBody>
      </p:sp>
      <p:sp>
        <p:nvSpPr>
          <p:cNvPr id="3" name="Segnaposto contenuto 2">
            <a:extLst>
              <a:ext uri="{FF2B5EF4-FFF2-40B4-BE49-F238E27FC236}">
                <a16:creationId xmlns:a16="http://schemas.microsoft.com/office/drawing/2014/main" id="{3FEF906A-7442-9FE7-779E-109D44B8FE49}"/>
              </a:ext>
            </a:extLst>
          </p:cNvPr>
          <p:cNvSpPr>
            <a:spLocks noGrp="1"/>
          </p:cNvSpPr>
          <p:nvPr>
            <p:ph idx="1"/>
          </p:nvPr>
        </p:nvSpPr>
        <p:spPr>
          <a:xfrm>
            <a:off x="685801" y="2142067"/>
            <a:ext cx="10758487" cy="4401608"/>
          </a:xfrm>
        </p:spPr>
        <p:txBody>
          <a:bodyPr>
            <a:normAutofit fontScale="92500"/>
          </a:bodyPr>
          <a:lstStyle/>
          <a:p>
            <a:pPr marL="0" indent="0">
              <a:buNone/>
            </a:pPr>
            <a:r>
              <a:rPr lang="it-IT" sz="4400" dirty="0"/>
              <a:t>Esistono autorizzazioni di tipo 1 per i viaggi brevi e di tipo 2 per i viaggi lunghi, entrambe sono valide 5 anni. Gli allevatori che spostano i propri</a:t>
            </a:r>
          </a:p>
          <a:p>
            <a:pPr marL="0" indent="0">
              <a:buNone/>
            </a:pPr>
            <a:r>
              <a:rPr lang="it-IT" sz="4400" dirty="0"/>
              <a:t> animali con i propri mezzi per distanze inferiori a  50 Km non devono avere l'autorizzazione.</a:t>
            </a:r>
          </a:p>
          <a:p>
            <a:endParaRPr lang="it-IT" dirty="0"/>
          </a:p>
        </p:txBody>
      </p:sp>
    </p:spTree>
    <p:extLst>
      <p:ext uri="{BB962C8B-B14F-4D97-AF65-F5344CB8AC3E}">
        <p14:creationId xmlns:p14="http://schemas.microsoft.com/office/powerpoint/2010/main" val="292713607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A72B7C-0E35-3740-990B-9D8D3A1B6B3D}"/>
              </a:ext>
            </a:extLst>
          </p:cNvPr>
          <p:cNvSpPr>
            <a:spLocks noGrp="1"/>
          </p:cNvSpPr>
          <p:nvPr>
            <p:ph type="title"/>
          </p:nvPr>
        </p:nvSpPr>
        <p:spPr>
          <a:xfrm>
            <a:off x="526775" y="44911"/>
            <a:ext cx="10131425" cy="1456267"/>
          </a:xfrm>
        </p:spPr>
        <p:txBody>
          <a:bodyPr>
            <a:normAutofit/>
          </a:bodyPr>
          <a:lstStyle/>
          <a:p>
            <a:r>
              <a:rPr lang="it-IT" sz="8800" b="1" dirty="0">
                <a:solidFill>
                  <a:srgbClr val="FFFF00"/>
                </a:solidFill>
                <a:latin typeface="+mn-lt"/>
              </a:rPr>
              <a:t>CONTO PROPRIO</a:t>
            </a:r>
          </a:p>
        </p:txBody>
      </p:sp>
      <p:sp>
        <p:nvSpPr>
          <p:cNvPr id="3" name="Segnaposto contenuto 2">
            <a:extLst>
              <a:ext uri="{FF2B5EF4-FFF2-40B4-BE49-F238E27FC236}">
                <a16:creationId xmlns:a16="http://schemas.microsoft.com/office/drawing/2014/main" id="{C650612B-53D6-1742-8998-FC4BDDB77FDE}"/>
              </a:ext>
            </a:extLst>
          </p:cNvPr>
          <p:cNvSpPr>
            <a:spLocks noGrp="1"/>
          </p:cNvSpPr>
          <p:nvPr>
            <p:ph idx="1"/>
          </p:nvPr>
        </p:nvSpPr>
        <p:spPr>
          <a:xfrm>
            <a:off x="616227" y="989129"/>
            <a:ext cx="10131425" cy="2469690"/>
          </a:xfrm>
        </p:spPr>
        <p:txBody>
          <a:bodyPr>
            <a:normAutofit/>
          </a:bodyPr>
          <a:lstStyle/>
          <a:p>
            <a:pPr marL="0" indent="0">
              <a:buNone/>
            </a:pPr>
            <a:r>
              <a:rPr lang="it-IT" sz="4400" dirty="0"/>
              <a:t>NON SONO AUTOMATICAMENTE ESENTI DAL TACHIGRAFO, DAL CQC E DALL’ADR</a:t>
            </a:r>
          </a:p>
        </p:txBody>
      </p:sp>
      <p:pic>
        <p:nvPicPr>
          <p:cNvPr id="5" name="Immagine 4">
            <a:extLst>
              <a:ext uri="{FF2B5EF4-FFF2-40B4-BE49-F238E27FC236}">
                <a16:creationId xmlns:a16="http://schemas.microsoft.com/office/drawing/2014/main" id="{35E4A4E1-55B2-144B-9DA1-29BA92A55554}"/>
              </a:ext>
            </a:extLst>
          </p:cNvPr>
          <p:cNvPicPr>
            <a:picLocks noChangeAspect="1"/>
          </p:cNvPicPr>
          <p:nvPr/>
        </p:nvPicPr>
        <p:blipFill>
          <a:blip r:embed="rId2"/>
          <a:stretch>
            <a:fillRect/>
          </a:stretch>
        </p:blipFill>
        <p:spPr>
          <a:xfrm>
            <a:off x="308114" y="3482491"/>
            <a:ext cx="5993295" cy="2636436"/>
          </a:xfrm>
          <a:prstGeom prst="rect">
            <a:avLst/>
          </a:prstGeom>
        </p:spPr>
      </p:pic>
      <p:sp>
        <p:nvSpPr>
          <p:cNvPr id="6" name="CasellaDiTesto 5">
            <a:extLst>
              <a:ext uri="{FF2B5EF4-FFF2-40B4-BE49-F238E27FC236}">
                <a16:creationId xmlns:a16="http://schemas.microsoft.com/office/drawing/2014/main" id="{B78BD2D7-41CA-024B-80D0-C2E7349FE772}"/>
              </a:ext>
            </a:extLst>
          </p:cNvPr>
          <p:cNvSpPr txBox="1"/>
          <p:nvPr/>
        </p:nvSpPr>
        <p:spPr>
          <a:xfrm>
            <a:off x="6450495" y="5580318"/>
            <a:ext cx="5323893" cy="1077218"/>
          </a:xfrm>
          <a:prstGeom prst="rect">
            <a:avLst/>
          </a:prstGeom>
          <a:noFill/>
        </p:spPr>
        <p:txBody>
          <a:bodyPr wrap="none" rtlCol="0">
            <a:spAutoFit/>
          </a:bodyPr>
          <a:lstStyle/>
          <a:p>
            <a:r>
              <a:rPr lang="it-IT" sz="3200" dirty="0"/>
              <a:t>STRISCIA ROSSA &gt; 60 QUINTALI</a:t>
            </a:r>
          </a:p>
          <a:p>
            <a:r>
              <a:rPr lang="it-IT" sz="3200" dirty="0"/>
              <a:t>(ITALIANI)</a:t>
            </a:r>
          </a:p>
        </p:txBody>
      </p:sp>
      <p:pic>
        <p:nvPicPr>
          <p:cNvPr id="8" name="Immagine 7">
            <a:extLst>
              <a:ext uri="{FF2B5EF4-FFF2-40B4-BE49-F238E27FC236}">
                <a16:creationId xmlns:a16="http://schemas.microsoft.com/office/drawing/2014/main" id="{231EA3C5-3AD0-5849-85B8-A430FB3507D8}"/>
              </a:ext>
            </a:extLst>
          </p:cNvPr>
          <p:cNvPicPr>
            <a:picLocks noChangeAspect="1"/>
          </p:cNvPicPr>
          <p:nvPr/>
        </p:nvPicPr>
        <p:blipFill>
          <a:blip r:embed="rId3"/>
          <a:stretch>
            <a:fillRect/>
          </a:stretch>
        </p:blipFill>
        <p:spPr>
          <a:xfrm>
            <a:off x="7292347" y="3011557"/>
            <a:ext cx="3640188" cy="2424872"/>
          </a:xfrm>
          <a:prstGeom prst="rect">
            <a:avLst/>
          </a:prstGeom>
        </p:spPr>
      </p:pic>
    </p:spTree>
    <p:extLst>
      <p:ext uri="{BB962C8B-B14F-4D97-AF65-F5344CB8AC3E}">
        <p14:creationId xmlns:p14="http://schemas.microsoft.com/office/powerpoint/2010/main" val="350626811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4E1F6A-3917-2E4D-A9AA-1A4E5E43492E}"/>
              </a:ext>
            </a:extLst>
          </p:cNvPr>
          <p:cNvSpPr>
            <a:spLocks noGrp="1"/>
          </p:cNvSpPr>
          <p:nvPr>
            <p:ph type="title"/>
          </p:nvPr>
        </p:nvSpPr>
        <p:spPr>
          <a:xfrm>
            <a:off x="407505" y="142461"/>
            <a:ext cx="11121886" cy="1456267"/>
          </a:xfrm>
        </p:spPr>
        <p:txBody>
          <a:bodyPr>
            <a:noAutofit/>
          </a:bodyPr>
          <a:lstStyle/>
          <a:p>
            <a:r>
              <a:rPr lang="it-IT" sz="6600" b="1" dirty="0">
                <a:solidFill>
                  <a:srgbClr val="FFFF00"/>
                </a:solidFill>
                <a:latin typeface="+mn-lt"/>
              </a:rPr>
              <a:t>CODICE ATTIVITA’ ECONOMICA</a:t>
            </a:r>
          </a:p>
        </p:txBody>
      </p:sp>
      <p:pic>
        <p:nvPicPr>
          <p:cNvPr id="5" name="Segnaposto contenuto 4">
            <a:extLst>
              <a:ext uri="{FF2B5EF4-FFF2-40B4-BE49-F238E27FC236}">
                <a16:creationId xmlns:a16="http://schemas.microsoft.com/office/drawing/2014/main" id="{84FB3907-F573-4E4A-8478-44B220A98931}"/>
              </a:ext>
            </a:extLst>
          </p:cNvPr>
          <p:cNvPicPr>
            <a:picLocks noGrp="1" noChangeAspect="1"/>
          </p:cNvPicPr>
          <p:nvPr>
            <p:ph idx="1"/>
          </p:nvPr>
        </p:nvPicPr>
        <p:blipFill>
          <a:blip r:embed="rId2"/>
          <a:stretch>
            <a:fillRect/>
          </a:stretch>
        </p:blipFill>
        <p:spPr>
          <a:xfrm>
            <a:off x="685801" y="1727937"/>
            <a:ext cx="6828182" cy="4539134"/>
          </a:xfrm>
        </p:spPr>
      </p:pic>
    </p:spTree>
    <p:extLst>
      <p:ext uri="{BB962C8B-B14F-4D97-AF65-F5344CB8AC3E}">
        <p14:creationId xmlns:p14="http://schemas.microsoft.com/office/powerpoint/2010/main" val="372100747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04D26B-5514-654E-BCC4-66FB248C1D7B}"/>
              </a:ext>
            </a:extLst>
          </p:cNvPr>
          <p:cNvSpPr>
            <a:spLocks noGrp="1"/>
          </p:cNvSpPr>
          <p:nvPr>
            <p:ph type="title"/>
          </p:nvPr>
        </p:nvSpPr>
        <p:spPr>
          <a:xfrm>
            <a:off x="695740" y="0"/>
            <a:ext cx="10131425" cy="1456267"/>
          </a:xfrm>
        </p:spPr>
        <p:txBody>
          <a:bodyPr>
            <a:normAutofit/>
          </a:bodyPr>
          <a:lstStyle/>
          <a:p>
            <a:r>
              <a:rPr lang="it-IT" sz="6600" b="1" dirty="0">
                <a:solidFill>
                  <a:srgbClr val="FFFF00"/>
                </a:solidFill>
                <a:latin typeface="+mn-lt"/>
              </a:rPr>
              <a:t>CODICE COSE</a:t>
            </a:r>
          </a:p>
        </p:txBody>
      </p:sp>
      <p:pic>
        <p:nvPicPr>
          <p:cNvPr id="5" name="Segnaposto contenuto 4">
            <a:extLst>
              <a:ext uri="{FF2B5EF4-FFF2-40B4-BE49-F238E27FC236}">
                <a16:creationId xmlns:a16="http://schemas.microsoft.com/office/drawing/2014/main" id="{53A310F7-2136-7F4D-97A0-CB8A8E7C078A}"/>
              </a:ext>
            </a:extLst>
          </p:cNvPr>
          <p:cNvPicPr>
            <a:picLocks noGrp="1" noChangeAspect="1"/>
          </p:cNvPicPr>
          <p:nvPr>
            <p:ph idx="1"/>
          </p:nvPr>
        </p:nvPicPr>
        <p:blipFill>
          <a:blip r:embed="rId2"/>
          <a:stretch>
            <a:fillRect/>
          </a:stretch>
        </p:blipFill>
        <p:spPr>
          <a:xfrm>
            <a:off x="783318" y="1376224"/>
            <a:ext cx="6861443" cy="4885427"/>
          </a:xfrm>
        </p:spPr>
      </p:pic>
    </p:spTree>
    <p:extLst>
      <p:ext uri="{BB962C8B-B14F-4D97-AF65-F5344CB8AC3E}">
        <p14:creationId xmlns:p14="http://schemas.microsoft.com/office/powerpoint/2010/main" val="43520494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A72B7C-0E35-3740-990B-9D8D3A1B6B3D}"/>
              </a:ext>
            </a:extLst>
          </p:cNvPr>
          <p:cNvSpPr>
            <a:spLocks noGrp="1"/>
          </p:cNvSpPr>
          <p:nvPr>
            <p:ph type="title"/>
          </p:nvPr>
        </p:nvSpPr>
        <p:spPr>
          <a:xfrm>
            <a:off x="526775" y="44911"/>
            <a:ext cx="10131425" cy="1456267"/>
          </a:xfrm>
        </p:spPr>
        <p:txBody>
          <a:bodyPr>
            <a:normAutofit/>
          </a:bodyPr>
          <a:lstStyle/>
          <a:p>
            <a:r>
              <a:rPr lang="it-IT" sz="8800" b="1" dirty="0">
                <a:solidFill>
                  <a:srgbClr val="FFFF00"/>
                </a:solidFill>
                <a:latin typeface="+mn-lt"/>
              </a:rPr>
              <a:t>CONTO PROPRIO</a:t>
            </a:r>
          </a:p>
        </p:txBody>
      </p:sp>
      <p:pic>
        <p:nvPicPr>
          <p:cNvPr id="8" name="Immagine 7">
            <a:extLst>
              <a:ext uri="{FF2B5EF4-FFF2-40B4-BE49-F238E27FC236}">
                <a16:creationId xmlns:a16="http://schemas.microsoft.com/office/drawing/2014/main" id="{056F220F-636C-A540-BC63-16A4AF62D2BC}"/>
              </a:ext>
            </a:extLst>
          </p:cNvPr>
          <p:cNvPicPr>
            <a:picLocks noChangeAspect="1"/>
          </p:cNvPicPr>
          <p:nvPr/>
        </p:nvPicPr>
        <p:blipFill>
          <a:blip r:embed="rId2"/>
          <a:stretch>
            <a:fillRect/>
          </a:stretch>
        </p:blipFill>
        <p:spPr>
          <a:xfrm>
            <a:off x="530983" y="1421665"/>
            <a:ext cx="7002118" cy="4396152"/>
          </a:xfrm>
          <a:prstGeom prst="rect">
            <a:avLst/>
          </a:prstGeom>
        </p:spPr>
      </p:pic>
      <p:sp>
        <p:nvSpPr>
          <p:cNvPr id="9" name="Rettangolo 8">
            <a:extLst>
              <a:ext uri="{FF2B5EF4-FFF2-40B4-BE49-F238E27FC236}">
                <a16:creationId xmlns:a16="http://schemas.microsoft.com/office/drawing/2014/main" id="{37DEB01F-5F09-1445-8AD0-7863679375C0}"/>
              </a:ext>
            </a:extLst>
          </p:cNvPr>
          <p:cNvSpPr/>
          <p:nvPr/>
        </p:nvSpPr>
        <p:spPr>
          <a:xfrm>
            <a:off x="7792278" y="1501178"/>
            <a:ext cx="3667537" cy="4401205"/>
          </a:xfrm>
          <a:prstGeom prst="rect">
            <a:avLst/>
          </a:prstGeom>
        </p:spPr>
        <p:txBody>
          <a:bodyPr wrap="square">
            <a:spAutoFit/>
          </a:bodyPr>
          <a:lstStyle/>
          <a:p>
            <a:r>
              <a:rPr lang="it-IT" sz="2800" dirty="0"/>
              <a:t>Se la porta utile del veicolo supera le 3 tonnellate, ogni trasporto deve essere accompagnate da un documento, firmato dal titolare e dal conducente, contenente (allegato 1 del DPR n.783/77).</a:t>
            </a:r>
          </a:p>
        </p:txBody>
      </p:sp>
    </p:spTree>
    <p:extLst>
      <p:ext uri="{BB962C8B-B14F-4D97-AF65-F5344CB8AC3E}">
        <p14:creationId xmlns:p14="http://schemas.microsoft.com/office/powerpoint/2010/main" val="12735847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A72B7C-0E35-3740-990B-9D8D3A1B6B3D}"/>
              </a:ext>
            </a:extLst>
          </p:cNvPr>
          <p:cNvSpPr>
            <a:spLocks noGrp="1"/>
          </p:cNvSpPr>
          <p:nvPr>
            <p:ph type="title"/>
          </p:nvPr>
        </p:nvSpPr>
        <p:spPr>
          <a:xfrm>
            <a:off x="526775" y="44911"/>
            <a:ext cx="10131425" cy="1456267"/>
          </a:xfrm>
        </p:spPr>
        <p:txBody>
          <a:bodyPr>
            <a:normAutofit/>
          </a:bodyPr>
          <a:lstStyle/>
          <a:p>
            <a:r>
              <a:rPr lang="it-IT" sz="8800" b="1" dirty="0">
                <a:solidFill>
                  <a:srgbClr val="FFFF00"/>
                </a:solidFill>
                <a:latin typeface="+mn-lt"/>
              </a:rPr>
              <a:t>CONTO PROPRIO</a:t>
            </a:r>
          </a:p>
        </p:txBody>
      </p:sp>
      <p:pic>
        <p:nvPicPr>
          <p:cNvPr id="6" name="Immagine 5">
            <a:extLst>
              <a:ext uri="{FF2B5EF4-FFF2-40B4-BE49-F238E27FC236}">
                <a16:creationId xmlns:a16="http://schemas.microsoft.com/office/drawing/2014/main" id="{38B93E4E-9C03-8942-ADE4-DCE474AFA689}"/>
              </a:ext>
            </a:extLst>
          </p:cNvPr>
          <p:cNvPicPr>
            <a:picLocks noChangeAspect="1"/>
          </p:cNvPicPr>
          <p:nvPr/>
        </p:nvPicPr>
        <p:blipFill>
          <a:blip r:embed="rId2"/>
          <a:stretch>
            <a:fillRect/>
          </a:stretch>
        </p:blipFill>
        <p:spPr>
          <a:xfrm>
            <a:off x="526775" y="1426065"/>
            <a:ext cx="7102889" cy="5282848"/>
          </a:xfrm>
          <a:prstGeom prst="rect">
            <a:avLst/>
          </a:prstGeom>
        </p:spPr>
      </p:pic>
    </p:spTree>
    <p:extLst>
      <p:ext uri="{BB962C8B-B14F-4D97-AF65-F5344CB8AC3E}">
        <p14:creationId xmlns:p14="http://schemas.microsoft.com/office/powerpoint/2010/main" val="141114749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A72B7C-0E35-3740-990B-9D8D3A1B6B3D}"/>
              </a:ext>
            </a:extLst>
          </p:cNvPr>
          <p:cNvSpPr>
            <a:spLocks noGrp="1"/>
          </p:cNvSpPr>
          <p:nvPr>
            <p:ph type="title"/>
          </p:nvPr>
        </p:nvSpPr>
        <p:spPr>
          <a:xfrm>
            <a:off x="526775" y="44911"/>
            <a:ext cx="10131425" cy="1456267"/>
          </a:xfrm>
        </p:spPr>
        <p:txBody>
          <a:bodyPr>
            <a:normAutofit/>
          </a:bodyPr>
          <a:lstStyle/>
          <a:p>
            <a:r>
              <a:rPr lang="it-IT" sz="8800" b="1" dirty="0">
                <a:solidFill>
                  <a:srgbClr val="FFFF00"/>
                </a:solidFill>
                <a:latin typeface="+mn-lt"/>
              </a:rPr>
              <a:t>CONTO PROPRIO</a:t>
            </a:r>
          </a:p>
        </p:txBody>
      </p:sp>
      <p:sp>
        <p:nvSpPr>
          <p:cNvPr id="3" name="Rettangolo 2">
            <a:extLst>
              <a:ext uri="{FF2B5EF4-FFF2-40B4-BE49-F238E27FC236}">
                <a16:creationId xmlns:a16="http://schemas.microsoft.com/office/drawing/2014/main" id="{AFAF1ECA-34E5-B742-B61E-998AB68B1F5E}"/>
              </a:ext>
            </a:extLst>
          </p:cNvPr>
          <p:cNvSpPr/>
          <p:nvPr/>
        </p:nvSpPr>
        <p:spPr>
          <a:xfrm>
            <a:off x="268357" y="1280924"/>
            <a:ext cx="11261033" cy="4524315"/>
          </a:xfrm>
          <a:prstGeom prst="rect">
            <a:avLst/>
          </a:prstGeom>
        </p:spPr>
        <p:txBody>
          <a:bodyPr wrap="square">
            <a:spAutoFit/>
          </a:bodyPr>
          <a:lstStyle/>
          <a:p>
            <a:r>
              <a:rPr lang="it-IT" sz="3200" dirty="0"/>
              <a:t>È eccezionalmente consentito il trasporto occasionale di cose, non comprese tra quelle elencate in licenza: </a:t>
            </a:r>
          </a:p>
          <a:p>
            <a:pPr marL="457200" indent="-457200">
              <a:buFont typeface="Arial" panose="020B0604020202020204" pitchFamily="34" charset="0"/>
              <a:buChar char="•"/>
            </a:pPr>
            <a:r>
              <a:rPr lang="it-IT" sz="3200" dirty="0"/>
              <a:t>purché appartenenti all’intestatario o nella sua disponibilità, </a:t>
            </a:r>
          </a:p>
          <a:p>
            <a:pPr marL="457200" indent="-457200">
              <a:buFont typeface="Arial" panose="020B0604020202020204" pitchFamily="34" charset="0"/>
              <a:buChar char="•"/>
            </a:pPr>
            <a:r>
              <a:rPr lang="it-IT" sz="3200" dirty="0"/>
              <a:t>il cui trasporto si renda necessario per esigenze di carattere straordinario e non continuativo, </a:t>
            </a:r>
          </a:p>
          <a:p>
            <a:pPr marL="457200" indent="-457200">
              <a:buFont typeface="Arial" panose="020B0604020202020204" pitchFamily="34" charset="0"/>
              <a:buChar char="•"/>
            </a:pPr>
            <a:r>
              <a:rPr lang="it-IT" sz="3200" dirty="0"/>
              <a:t>strettamente attinenti all’attività per la quale la licenza è stata rilasciata, ma tale trasporto deve essere seguito da un documento di trasporto occasionale conforme all’allegato 2 del DPR 783/77. </a:t>
            </a:r>
          </a:p>
        </p:txBody>
      </p:sp>
    </p:spTree>
    <p:extLst>
      <p:ext uri="{BB962C8B-B14F-4D97-AF65-F5344CB8AC3E}">
        <p14:creationId xmlns:p14="http://schemas.microsoft.com/office/powerpoint/2010/main" val="411540968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D6519C10-C432-9B49-9DAE-4CA18C16D3DC}"/>
              </a:ext>
            </a:extLst>
          </p:cNvPr>
          <p:cNvPicPr>
            <a:picLocks noGrp="1" noChangeAspect="1"/>
          </p:cNvPicPr>
          <p:nvPr>
            <p:ph idx="1"/>
          </p:nvPr>
        </p:nvPicPr>
        <p:blipFill>
          <a:blip r:embed="rId2"/>
          <a:stretch>
            <a:fillRect/>
          </a:stretch>
        </p:blipFill>
        <p:spPr>
          <a:xfrm>
            <a:off x="836501" y="1910425"/>
            <a:ext cx="6649521" cy="4696291"/>
          </a:xfrm>
        </p:spPr>
      </p:pic>
      <p:sp>
        <p:nvSpPr>
          <p:cNvPr id="4" name="Titolo 1">
            <a:extLst>
              <a:ext uri="{FF2B5EF4-FFF2-40B4-BE49-F238E27FC236}">
                <a16:creationId xmlns:a16="http://schemas.microsoft.com/office/drawing/2014/main" id="{F40F805B-4B7D-C443-A400-8D85CC5F054A}"/>
              </a:ext>
            </a:extLst>
          </p:cNvPr>
          <p:cNvSpPr>
            <a:spLocks noGrp="1"/>
          </p:cNvSpPr>
          <p:nvPr>
            <p:ph type="title"/>
          </p:nvPr>
        </p:nvSpPr>
        <p:spPr>
          <a:xfrm>
            <a:off x="685801" y="177521"/>
            <a:ext cx="10131425" cy="1456267"/>
          </a:xfrm>
        </p:spPr>
        <p:txBody>
          <a:bodyPr>
            <a:normAutofit/>
          </a:bodyPr>
          <a:lstStyle/>
          <a:p>
            <a:r>
              <a:rPr lang="it-IT" sz="8800" b="1" dirty="0">
                <a:solidFill>
                  <a:srgbClr val="FFFF00"/>
                </a:solidFill>
                <a:latin typeface="+mn-lt"/>
              </a:rPr>
              <a:t>CONTO PROPRIO</a:t>
            </a:r>
          </a:p>
        </p:txBody>
      </p:sp>
    </p:spTree>
    <p:extLst>
      <p:ext uri="{BB962C8B-B14F-4D97-AF65-F5344CB8AC3E}">
        <p14:creationId xmlns:p14="http://schemas.microsoft.com/office/powerpoint/2010/main" val="287767399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40F805B-4B7D-C443-A400-8D85CC5F054A}"/>
              </a:ext>
            </a:extLst>
          </p:cNvPr>
          <p:cNvSpPr>
            <a:spLocks noGrp="1"/>
          </p:cNvSpPr>
          <p:nvPr>
            <p:ph type="title"/>
          </p:nvPr>
        </p:nvSpPr>
        <p:spPr>
          <a:xfrm>
            <a:off x="665923" y="-144302"/>
            <a:ext cx="10131425" cy="1456267"/>
          </a:xfrm>
        </p:spPr>
        <p:txBody>
          <a:bodyPr>
            <a:normAutofit/>
          </a:bodyPr>
          <a:lstStyle/>
          <a:p>
            <a:r>
              <a:rPr lang="it-IT" sz="8800" b="1" dirty="0">
                <a:solidFill>
                  <a:srgbClr val="FFFF00"/>
                </a:solidFill>
                <a:latin typeface="+mn-lt"/>
              </a:rPr>
              <a:t>CONTO PROPRIO</a:t>
            </a:r>
          </a:p>
        </p:txBody>
      </p:sp>
      <p:pic>
        <p:nvPicPr>
          <p:cNvPr id="7" name="Immagine 6">
            <a:extLst>
              <a:ext uri="{FF2B5EF4-FFF2-40B4-BE49-F238E27FC236}">
                <a16:creationId xmlns:a16="http://schemas.microsoft.com/office/drawing/2014/main" id="{EBAD3F10-BBE5-314A-AED1-E2F9D85C3FDF}"/>
              </a:ext>
            </a:extLst>
          </p:cNvPr>
          <p:cNvPicPr>
            <a:picLocks noChangeAspect="1"/>
          </p:cNvPicPr>
          <p:nvPr/>
        </p:nvPicPr>
        <p:blipFill>
          <a:blip r:embed="rId2"/>
          <a:stretch>
            <a:fillRect/>
          </a:stretch>
        </p:blipFill>
        <p:spPr>
          <a:xfrm>
            <a:off x="819866" y="1311965"/>
            <a:ext cx="6845136" cy="5321576"/>
          </a:xfrm>
          <a:prstGeom prst="rect">
            <a:avLst/>
          </a:prstGeom>
        </p:spPr>
      </p:pic>
    </p:spTree>
    <p:extLst>
      <p:ext uri="{BB962C8B-B14F-4D97-AF65-F5344CB8AC3E}">
        <p14:creationId xmlns:p14="http://schemas.microsoft.com/office/powerpoint/2010/main" val="100076185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C98B3F-6EB6-E944-8E4D-EE61A38EEFC8}"/>
              </a:ext>
            </a:extLst>
          </p:cNvPr>
          <p:cNvSpPr>
            <a:spLocks noGrp="1"/>
          </p:cNvSpPr>
          <p:nvPr>
            <p:ph type="title"/>
          </p:nvPr>
        </p:nvSpPr>
        <p:spPr>
          <a:xfrm>
            <a:off x="685801" y="102705"/>
            <a:ext cx="10131425" cy="1456267"/>
          </a:xfrm>
        </p:spPr>
        <p:txBody>
          <a:bodyPr>
            <a:noAutofit/>
          </a:bodyPr>
          <a:lstStyle/>
          <a:p>
            <a:r>
              <a:rPr lang="it-IT" sz="5400" b="1" dirty="0">
                <a:solidFill>
                  <a:srgbClr val="FFFF00"/>
                </a:solidFill>
                <a:latin typeface="+mn-lt"/>
              </a:rPr>
              <a:t>ADR NEL CONTO PROPRIO</a:t>
            </a:r>
          </a:p>
        </p:txBody>
      </p:sp>
      <p:sp>
        <p:nvSpPr>
          <p:cNvPr id="3" name="Segnaposto contenuto 2">
            <a:extLst>
              <a:ext uri="{FF2B5EF4-FFF2-40B4-BE49-F238E27FC236}">
                <a16:creationId xmlns:a16="http://schemas.microsoft.com/office/drawing/2014/main" id="{435CF1F6-4806-7B45-B6C3-A643D3081269}"/>
              </a:ext>
            </a:extLst>
          </p:cNvPr>
          <p:cNvSpPr>
            <a:spLocks noGrp="1"/>
          </p:cNvSpPr>
          <p:nvPr>
            <p:ph idx="1"/>
          </p:nvPr>
        </p:nvSpPr>
        <p:spPr>
          <a:xfrm>
            <a:off x="685801" y="1754441"/>
            <a:ext cx="11052312" cy="4556907"/>
          </a:xfrm>
        </p:spPr>
        <p:txBody>
          <a:bodyPr>
            <a:normAutofit fontScale="85000" lnSpcReduction="10000"/>
          </a:bodyPr>
          <a:lstStyle/>
          <a:p>
            <a:pPr marL="0" indent="0">
              <a:buNone/>
            </a:pPr>
            <a:r>
              <a:rPr lang="it-IT" sz="3200" dirty="0"/>
              <a:t>Al punto (c) di 1.1.3.1 ADR è riportato che i trasporti effettuati – da imprese non di autotrasporto – aventi lo scopo di svolgere una prestazione di lavoro – possono essere esentati dalle prescrizioni ADR, i vincoli sono i seguenti: </a:t>
            </a:r>
          </a:p>
          <a:p>
            <a:r>
              <a:rPr lang="it-IT" sz="3200" dirty="0"/>
              <a:t>Il trasporto non è l’</a:t>
            </a:r>
            <a:r>
              <a:rPr lang="it-IT" sz="3200" dirty="0" err="1"/>
              <a:t>attivita</a:t>
            </a:r>
            <a:r>
              <a:rPr lang="it-IT" sz="3200" dirty="0"/>
              <a:t>̀ principale.</a:t>
            </a:r>
          </a:p>
          <a:p>
            <a:r>
              <a:rPr lang="it-IT" sz="3200" dirty="0"/>
              <a:t>Non è un trasporto per approvvigionare l’impresa quindi esempio dal fornitore al magazzino.</a:t>
            </a:r>
          </a:p>
          <a:p>
            <a:r>
              <a:rPr lang="it-IT" sz="3200" dirty="0"/>
              <a:t>Non è un trasporto da una sede dell’impresa ad un’altra sede dell’impresa.</a:t>
            </a:r>
          </a:p>
          <a:p>
            <a:r>
              <a:rPr lang="it-IT" sz="3200" dirty="0"/>
              <a:t>Il singolo imballaggio non deve superare i 450 litri.</a:t>
            </a:r>
          </a:p>
          <a:p>
            <a:r>
              <a:rPr lang="it-IT" sz="3200" dirty="0"/>
              <a:t>La </a:t>
            </a:r>
            <a:r>
              <a:rPr lang="it-IT" sz="3200" dirty="0" err="1"/>
              <a:t>quantita</a:t>
            </a:r>
            <a:r>
              <a:rPr lang="it-IT" sz="3200" dirty="0"/>
              <a:t>̀ di merce trasportata non supera i limiti dell’esenzione 1.1.3.6 ADR. </a:t>
            </a:r>
          </a:p>
          <a:p>
            <a:endParaRPr lang="it-IT" dirty="0"/>
          </a:p>
        </p:txBody>
      </p:sp>
    </p:spTree>
    <p:extLst>
      <p:ext uri="{BB962C8B-B14F-4D97-AF65-F5344CB8AC3E}">
        <p14:creationId xmlns:p14="http://schemas.microsoft.com/office/powerpoint/2010/main" val="222128204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643F63-46B6-6241-A095-B3AC215F372E}"/>
              </a:ext>
            </a:extLst>
          </p:cNvPr>
          <p:cNvSpPr>
            <a:spLocks noGrp="1"/>
          </p:cNvSpPr>
          <p:nvPr>
            <p:ph type="title"/>
          </p:nvPr>
        </p:nvSpPr>
        <p:spPr/>
        <p:txBody>
          <a:bodyPr>
            <a:normAutofit/>
          </a:bodyPr>
          <a:lstStyle/>
          <a:p>
            <a:r>
              <a:rPr lang="it-IT" sz="6600" b="1" dirty="0">
                <a:solidFill>
                  <a:srgbClr val="FFFF00"/>
                </a:solidFill>
                <a:latin typeface="+mn-lt"/>
              </a:rPr>
              <a:t>CHI PUO’ GUIDARE ?</a:t>
            </a:r>
          </a:p>
        </p:txBody>
      </p:sp>
      <p:sp>
        <p:nvSpPr>
          <p:cNvPr id="3" name="Segnaposto contenuto 2">
            <a:extLst>
              <a:ext uri="{FF2B5EF4-FFF2-40B4-BE49-F238E27FC236}">
                <a16:creationId xmlns:a16="http://schemas.microsoft.com/office/drawing/2014/main" id="{D31338DC-25F5-C847-A6F0-AED15C415496}"/>
              </a:ext>
            </a:extLst>
          </p:cNvPr>
          <p:cNvSpPr>
            <a:spLocks noGrp="1"/>
          </p:cNvSpPr>
          <p:nvPr>
            <p:ph idx="1"/>
          </p:nvPr>
        </p:nvSpPr>
        <p:spPr>
          <a:xfrm>
            <a:off x="685801" y="2142067"/>
            <a:ext cx="10684564" cy="4238855"/>
          </a:xfrm>
        </p:spPr>
        <p:txBody>
          <a:bodyPr>
            <a:noAutofit/>
          </a:bodyPr>
          <a:lstStyle/>
          <a:p>
            <a:r>
              <a:rPr lang="it-IT" sz="3600" dirty="0"/>
              <a:t>TITOLARE O DIPENDENTE.</a:t>
            </a:r>
          </a:p>
          <a:p>
            <a:r>
              <a:rPr lang="it-IT" sz="3600" dirty="0"/>
              <a:t>NEL CASO DI PICCOLE IMPRESE (ARTICOLO 2023 CODICE CIVILE) E’ POSSIBILE, AI FINI DELLA GUIDA DEL VEICOLO I COMPONENTI DELLA FAMIGLIA DEL TRASPORTATORE</a:t>
            </a:r>
          </a:p>
        </p:txBody>
      </p:sp>
    </p:spTree>
    <p:extLst>
      <p:ext uri="{BB962C8B-B14F-4D97-AF65-F5344CB8AC3E}">
        <p14:creationId xmlns:p14="http://schemas.microsoft.com/office/powerpoint/2010/main" val="27521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E7B990-9005-2442-9B64-EACCB874E4E1}"/>
              </a:ext>
            </a:extLst>
          </p:cNvPr>
          <p:cNvSpPr>
            <a:spLocks noGrp="1"/>
          </p:cNvSpPr>
          <p:nvPr>
            <p:ph type="title"/>
          </p:nvPr>
        </p:nvSpPr>
        <p:spPr>
          <a:xfrm>
            <a:off x="685799" y="212034"/>
            <a:ext cx="10131425" cy="1456267"/>
          </a:xfrm>
        </p:spPr>
        <p:txBody>
          <a:bodyPr>
            <a:normAutofit/>
          </a:bodyPr>
          <a:lstStyle/>
          <a:p>
            <a:r>
              <a:rPr lang="it-IT" sz="7200" b="1" dirty="0">
                <a:solidFill>
                  <a:srgbClr val="FFFF00"/>
                </a:solidFill>
                <a:latin typeface="+mn-lt"/>
              </a:rPr>
              <a:t>SANZIONI</a:t>
            </a:r>
          </a:p>
        </p:txBody>
      </p:sp>
      <p:sp>
        <p:nvSpPr>
          <p:cNvPr id="3" name="Segnaposto contenuto 2">
            <a:extLst>
              <a:ext uri="{FF2B5EF4-FFF2-40B4-BE49-F238E27FC236}">
                <a16:creationId xmlns:a16="http://schemas.microsoft.com/office/drawing/2014/main" id="{D138D4A0-B40D-C248-948C-2833446CCF9D}"/>
              </a:ext>
            </a:extLst>
          </p:cNvPr>
          <p:cNvSpPr>
            <a:spLocks noGrp="1"/>
          </p:cNvSpPr>
          <p:nvPr>
            <p:ph idx="1"/>
          </p:nvPr>
        </p:nvSpPr>
        <p:spPr>
          <a:xfrm>
            <a:off x="621195" y="1585475"/>
            <a:ext cx="10260635" cy="4328307"/>
          </a:xfrm>
        </p:spPr>
        <p:txBody>
          <a:bodyPr>
            <a:noAutofit/>
          </a:bodyPr>
          <a:lstStyle/>
          <a:p>
            <a:pPr marL="0" indent="0">
              <a:buNone/>
            </a:pPr>
            <a:r>
              <a:rPr lang="it-IT" sz="5400" dirty="0"/>
              <a:t>Legge n.298/1974 art.46</a:t>
            </a:r>
          </a:p>
          <a:p>
            <a:pPr marL="0" indent="0">
              <a:buNone/>
            </a:pPr>
            <a:r>
              <a:rPr lang="it-IT" sz="5400" dirty="0"/>
              <a:t>4.130  Euro (limiti edittali: 2.065-12.394 euro): </a:t>
            </a:r>
          </a:p>
          <a:p>
            <a:pPr marL="0" indent="0">
              <a:buNone/>
            </a:pPr>
            <a:r>
              <a:rPr lang="it-IT" sz="5400" dirty="0"/>
              <a:t>Fermo del veicolo per 3 mesi</a:t>
            </a:r>
          </a:p>
        </p:txBody>
      </p:sp>
    </p:spTree>
    <p:extLst>
      <p:ext uri="{BB962C8B-B14F-4D97-AF65-F5344CB8AC3E}">
        <p14:creationId xmlns:p14="http://schemas.microsoft.com/office/powerpoint/2010/main" val="418710325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E7B990-9005-2442-9B64-EACCB874E4E1}"/>
              </a:ext>
            </a:extLst>
          </p:cNvPr>
          <p:cNvSpPr>
            <a:spLocks noGrp="1"/>
          </p:cNvSpPr>
          <p:nvPr>
            <p:ph type="title"/>
          </p:nvPr>
        </p:nvSpPr>
        <p:spPr>
          <a:xfrm>
            <a:off x="715616" y="0"/>
            <a:ext cx="10131425" cy="1456267"/>
          </a:xfrm>
        </p:spPr>
        <p:txBody>
          <a:bodyPr>
            <a:normAutofit/>
          </a:bodyPr>
          <a:lstStyle/>
          <a:p>
            <a:r>
              <a:rPr lang="it-IT" sz="7200" b="1" dirty="0">
                <a:solidFill>
                  <a:srgbClr val="FFFF00"/>
                </a:solidFill>
                <a:latin typeface="+mn-lt"/>
              </a:rPr>
              <a:t>SANZIONI</a:t>
            </a:r>
          </a:p>
        </p:txBody>
      </p:sp>
      <p:sp>
        <p:nvSpPr>
          <p:cNvPr id="5" name="Segnaposto contenuto 4">
            <a:extLst>
              <a:ext uri="{FF2B5EF4-FFF2-40B4-BE49-F238E27FC236}">
                <a16:creationId xmlns:a16="http://schemas.microsoft.com/office/drawing/2014/main" id="{BFF7C403-2F40-4440-8E76-4255DCEE258E}"/>
              </a:ext>
            </a:extLst>
          </p:cNvPr>
          <p:cNvSpPr>
            <a:spLocks noGrp="1"/>
          </p:cNvSpPr>
          <p:nvPr>
            <p:ph idx="1"/>
          </p:nvPr>
        </p:nvSpPr>
        <p:spPr>
          <a:xfrm>
            <a:off x="536713" y="1456267"/>
            <a:ext cx="11151704" cy="5208104"/>
          </a:xfrm>
        </p:spPr>
        <p:txBody>
          <a:bodyPr>
            <a:normAutofit fontScale="85000" lnSpcReduction="20000"/>
          </a:bodyPr>
          <a:lstStyle/>
          <a:p>
            <a:pPr marL="514350" indent="-514350">
              <a:buFont typeface="+mj-lt"/>
              <a:buAutoNum type="arabicPeriod"/>
            </a:pPr>
            <a:r>
              <a:rPr lang="it-IT" sz="3200" dirty="0"/>
              <a:t>trasportare cose diverse da quelle previste in licenza senza il documento di trasporto occasionale (allegato 2 DPR 783/1974) oppure superando i limiti di massa autorizzati indicati in licenza;</a:t>
            </a:r>
          </a:p>
          <a:p>
            <a:pPr marL="514350" indent="-514350">
              <a:buFont typeface="+mj-lt"/>
              <a:buAutoNum type="arabicPeriod"/>
            </a:pPr>
            <a:r>
              <a:rPr lang="it-IT" sz="3200" dirty="0"/>
              <a:t>il conducente non risulta dipendente dell’impresa;</a:t>
            </a:r>
          </a:p>
          <a:p>
            <a:pPr marL="514350" indent="-514350">
              <a:buFont typeface="+mj-lt"/>
              <a:buAutoNum type="arabicPeriod"/>
            </a:pPr>
            <a:r>
              <a:rPr lang="it-IT" sz="3200" dirty="0"/>
              <a:t>effettuare un trasporto con un veicolo diverso da quello previsto nella licenza; </a:t>
            </a:r>
          </a:p>
          <a:p>
            <a:pPr marL="514350" indent="-514350">
              <a:buFont typeface="+mj-lt"/>
              <a:buAutoNum type="arabicPeriod"/>
            </a:pPr>
            <a:r>
              <a:rPr lang="it-IT" sz="3200" dirty="0"/>
              <a:t>effettuare un trasporto con veicolo (sopra le 6 t) in comodato o a noleggio senza conducente;</a:t>
            </a:r>
          </a:p>
          <a:p>
            <a:pPr marL="514350" indent="-514350">
              <a:buFont typeface="+mj-lt"/>
              <a:buAutoNum type="arabicPeriod"/>
            </a:pPr>
            <a:r>
              <a:rPr lang="it-IT" sz="3200" dirty="0"/>
              <a:t>effettuare un trasporto con un rimorchio immatricolato ad uso terzi oppure un rimorchio di un’altra impresa;</a:t>
            </a:r>
          </a:p>
          <a:p>
            <a:pPr marL="514350" indent="-514350">
              <a:buFont typeface="+mj-lt"/>
              <a:buAutoNum type="arabicPeriod"/>
            </a:pPr>
            <a:r>
              <a:rPr lang="it-IT" sz="3200" dirty="0"/>
              <a:t>il trasporto non rappresenta un’</a:t>
            </a:r>
            <a:r>
              <a:rPr lang="it-IT" sz="3200" dirty="0" err="1"/>
              <a:t>attivita</a:t>
            </a:r>
            <a:r>
              <a:rPr lang="it-IT" sz="3200" dirty="0"/>
              <a:t>̀ complementare o accessoria all’</a:t>
            </a:r>
            <a:r>
              <a:rPr lang="it-IT" sz="3200" dirty="0" err="1"/>
              <a:t>attivita</a:t>
            </a:r>
            <a:r>
              <a:rPr lang="it-IT" sz="3200" dirty="0"/>
              <a:t>̀ principale</a:t>
            </a:r>
            <a:r>
              <a:rPr lang="it-IT" dirty="0"/>
              <a:t>. </a:t>
            </a:r>
          </a:p>
          <a:p>
            <a:endParaRPr lang="it-IT" dirty="0"/>
          </a:p>
        </p:txBody>
      </p:sp>
    </p:spTree>
    <p:extLst>
      <p:ext uri="{BB962C8B-B14F-4D97-AF65-F5344CB8AC3E}">
        <p14:creationId xmlns:p14="http://schemas.microsoft.com/office/powerpoint/2010/main" val="248387018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3ADBBC-B879-5356-D898-DC9CF847CA73}"/>
              </a:ext>
            </a:extLst>
          </p:cNvPr>
          <p:cNvSpPr>
            <a:spLocks noGrp="1"/>
          </p:cNvSpPr>
          <p:nvPr>
            <p:ph type="title"/>
          </p:nvPr>
        </p:nvSpPr>
        <p:spPr>
          <a:xfrm>
            <a:off x="586410" y="-41229"/>
            <a:ext cx="10131425" cy="1456267"/>
          </a:xfrm>
        </p:spPr>
        <p:txBody>
          <a:bodyPr>
            <a:normAutofit/>
          </a:bodyPr>
          <a:lstStyle/>
          <a:p>
            <a:r>
              <a:rPr lang="it-IT" sz="7200" b="1" dirty="0">
                <a:solidFill>
                  <a:srgbClr val="FFFF00"/>
                </a:solidFill>
                <a:latin typeface="+mn-lt"/>
              </a:rPr>
              <a:t>TRASPORTO RIFIUTI</a:t>
            </a:r>
          </a:p>
        </p:txBody>
      </p:sp>
      <p:pic>
        <p:nvPicPr>
          <p:cNvPr id="5" name="Segnaposto contenuto 4">
            <a:extLst>
              <a:ext uri="{FF2B5EF4-FFF2-40B4-BE49-F238E27FC236}">
                <a16:creationId xmlns:a16="http://schemas.microsoft.com/office/drawing/2014/main" id="{B2EF84D2-09AB-77A0-D5DC-7BB765D8CACB}"/>
              </a:ext>
            </a:extLst>
          </p:cNvPr>
          <p:cNvPicPr>
            <a:picLocks noGrp="1" noChangeAspect="1"/>
          </p:cNvPicPr>
          <p:nvPr>
            <p:ph idx="1"/>
          </p:nvPr>
        </p:nvPicPr>
        <p:blipFill>
          <a:blip r:embed="rId2"/>
          <a:stretch>
            <a:fillRect/>
          </a:stretch>
        </p:blipFill>
        <p:spPr>
          <a:xfrm>
            <a:off x="857940" y="1151467"/>
            <a:ext cx="5741643" cy="5496012"/>
          </a:xfrm>
          <a:prstGeom prst="rect">
            <a:avLst/>
          </a:prstGeom>
        </p:spPr>
      </p:pic>
      <p:sp>
        <p:nvSpPr>
          <p:cNvPr id="6" name="CasellaDiTesto 5">
            <a:extLst>
              <a:ext uri="{FF2B5EF4-FFF2-40B4-BE49-F238E27FC236}">
                <a16:creationId xmlns:a16="http://schemas.microsoft.com/office/drawing/2014/main" id="{8E6D9FC0-1791-DF77-3FC0-0737A6A9C2B9}"/>
              </a:ext>
            </a:extLst>
          </p:cNvPr>
          <p:cNvSpPr txBox="1"/>
          <p:nvPr/>
        </p:nvSpPr>
        <p:spPr>
          <a:xfrm>
            <a:off x="6784258" y="2492477"/>
            <a:ext cx="3991798" cy="2062103"/>
          </a:xfrm>
          <a:prstGeom prst="rect">
            <a:avLst/>
          </a:prstGeom>
          <a:noFill/>
        </p:spPr>
        <p:txBody>
          <a:bodyPr wrap="none" rtlCol="0">
            <a:spAutoFit/>
          </a:bodyPr>
          <a:lstStyle/>
          <a:p>
            <a:r>
              <a:rPr lang="it-IT" sz="3200" dirty="0"/>
              <a:t>RIFUTI PERICOLOSI </a:t>
            </a:r>
          </a:p>
          <a:p>
            <a:r>
              <a:rPr lang="it-IT" sz="3200" dirty="0"/>
              <a:t>PANNELLO 40 X 40 cm</a:t>
            </a:r>
          </a:p>
          <a:p>
            <a:endParaRPr lang="it-IT" sz="3200" dirty="0"/>
          </a:p>
          <a:p>
            <a:r>
              <a:rPr lang="it-IT" sz="3200" dirty="0"/>
              <a:t>(non sono tutti in ADR)</a:t>
            </a:r>
          </a:p>
        </p:txBody>
      </p:sp>
    </p:spTree>
    <p:extLst>
      <p:ext uri="{BB962C8B-B14F-4D97-AF65-F5344CB8AC3E}">
        <p14:creationId xmlns:p14="http://schemas.microsoft.com/office/powerpoint/2010/main" val="231665322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192A1A-D07F-444C-160F-01F0D4F19901}"/>
              </a:ext>
            </a:extLst>
          </p:cNvPr>
          <p:cNvSpPr>
            <a:spLocks noGrp="1"/>
          </p:cNvSpPr>
          <p:nvPr>
            <p:ph type="title"/>
          </p:nvPr>
        </p:nvSpPr>
        <p:spPr/>
        <p:txBody>
          <a:bodyPr>
            <a:normAutofit/>
          </a:bodyPr>
          <a:lstStyle/>
          <a:p>
            <a:r>
              <a:rPr lang="it-IT" sz="7200" b="1" dirty="0">
                <a:solidFill>
                  <a:srgbClr val="FFFF00"/>
                </a:solidFill>
              </a:rPr>
              <a:t>DOCUMENTI RIFIUTI </a:t>
            </a:r>
          </a:p>
        </p:txBody>
      </p:sp>
      <p:sp>
        <p:nvSpPr>
          <p:cNvPr id="3" name="Segnaposto contenuto 2">
            <a:extLst>
              <a:ext uri="{FF2B5EF4-FFF2-40B4-BE49-F238E27FC236}">
                <a16:creationId xmlns:a16="http://schemas.microsoft.com/office/drawing/2014/main" id="{8CF1C006-3ACC-7451-A72F-2B1E8E6F1842}"/>
              </a:ext>
            </a:extLst>
          </p:cNvPr>
          <p:cNvSpPr>
            <a:spLocks noGrp="1"/>
          </p:cNvSpPr>
          <p:nvPr>
            <p:ph idx="1"/>
          </p:nvPr>
        </p:nvSpPr>
        <p:spPr/>
        <p:txBody>
          <a:bodyPr/>
          <a:lstStyle/>
          <a:p>
            <a:pPr marL="0" indent="0">
              <a:buNone/>
            </a:pPr>
            <a:r>
              <a:rPr lang="it-IT" sz="3200" dirty="0"/>
              <a:t>Documenti fondamentali per la gestione dei rifiuti sono: </a:t>
            </a:r>
          </a:p>
          <a:p>
            <a:r>
              <a:rPr lang="it-IT" sz="3200" dirty="0"/>
              <a:t>Registro di carico e scarico.</a:t>
            </a:r>
          </a:p>
          <a:p>
            <a:r>
              <a:rPr lang="it-IT" sz="3200" dirty="0"/>
              <a:t>Formulario di identificazione dei rifiuti digitale. </a:t>
            </a:r>
          </a:p>
          <a:p>
            <a:r>
              <a:rPr lang="it-IT" sz="3200" dirty="0"/>
              <a:t>Dichiarazione MUD.</a:t>
            </a:r>
          </a:p>
          <a:p>
            <a:endParaRPr lang="it-IT" dirty="0"/>
          </a:p>
        </p:txBody>
      </p:sp>
    </p:spTree>
    <p:extLst>
      <p:ext uri="{BB962C8B-B14F-4D97-AF65-F5344CB8AC3E}">
        <p14:creationId xmlns:p14="http://schemas.microsoft.com/office/powerpoint/2010/main" val="334190361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5242C4-F51F-698D-2E6E-E132B48011C6}"/>
              </a:ext>
            </a:extLst>
          </p:cNvPr>
          <p:cNvSpPr>
            <a:spLocks noGrp="1"/>
          </p:cNvSpPr>
          <p:nvPr>
            <p:ph type="title"/>
          </p:nvPr>
        </p:nvSpPr>
        <p:spPr/>
        <p:txBody>
          <a:bodyPr>
            <a:normAutofit/>
          </a:bodyPr>
          <a:lstStyle/>
          <a:p>
            <a:r>
              <a:rPr lang="it-IT" sz="8000" b="1" dirty="0">
                <a:solidFill>
                  <a:srgbClr val="FFFF00"/>
                </a:solidFill>
              </a:rPr>
              <a:t>CER/EER</a:t>
            </a:r>
          </a:p>
        </p:txBody>
      </p:sp>
      <p:sp>
        <p:nvSpPr>
          <p:cNvPr id="3" name="Segnaposto contenuto 2">
            <a:extLst>
              <a:ext uri="{FF2B5EF4-FFF2-40B4-BE49-F238E27FC236}">
                <a16:creationId xmlns:a16="http://schemas.microsoft.com/office/drawing/2014/main" id="{E03A86F7-EA0A-BE98-901D-BA71C7CC74C8}"/>
              </a:ext>
            </a:extLst>
          </p:cNvPr>
          <p:cNvSpPr>
            <a:spLocks noGrp="1"/>
          </p:cNvSpPr>
          <p:nvPr>
            <p:ph idx="1"/>
          </p:nvPr>
        </p:nvSpPr>
        <p:spPr/>
        <p:txBody>
          <a:bodyPr/>
          <a:lstStyle/>
          <a:p>
            <a:r>
              <a:rPr lang="it-IT" sz="4400" dirty="0"/>
              <a:t>07 05 13* identifica "i rifiuti solidi contenenti sostanze pericolose" e si tratta di un rifiuto pericoloso.</a:t>
            </a:r>
          </a:p>
          <a:p>
            <a:pPr marL="0" indent="0">
              <a:buNone/>
            </a:pPr>
            <a:endParaRPr lang="it-IT" dirty="0"/>
          </a:p>
        </p:txBody>
      </p:sp>
    </p:spTree>
    <p:extLst>
      <p:ext uri="{BB962C8B-B14F-4D97-AF65-F5344CB8AC3E}">
        <p14:creationId xmlns:p14="http://schemas.microsoft.com/office/powerpoint/2010/main" val="280191303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F72285-AFDE-B928-26DA-2362AB8001D8}"/>
              </a:ext>
            </a:extLst>
          </p:cNvPr>
          <p:cNvSpPr>
            <a:spLocks noGrp="1"/>
          </p:cNvSpPr>
          <p:nvPr>
            <p:ph type="title"/>
          </p:nvPr>
        </p:nvSpPr>
        <p:spPr/>
        <p:txBody>
          <a:bodyPr>
            <a:normAutofit/>
          </a:bodyPr>
          <a:lstStyle/>
          <a:p>
            <a:r>
              <a:rPr lang="it-IT" sz="7200" b="1" dirty="0">
                <a:solidFill>
                  <a:srgbClr val="FFFF00"/>
                </a:solidFill>
              </a:rPr>
              <a:t>PERICOLI RIFIUTI </a:t>
            </a:r>
          </a:p>
        </p:txBody>
      </p:sp>
      <p:sp>
        <p:nvSpPr>
          <p:cNvPr id="3" name="Segnaposto contenuto 2">
            <a:extLst>
              <a:ext uri="{FF2B5EF4-FFF2-40B4-BE49-F238E27FC236}">
                <a16:creationId xmlns:a16="http://schemas.microsoft.com/office/drawing/2014/main" id="{C9810AEE-6AC1-049C-6A0F-331994CA5562}"/>
              </a:ext>
            </a:extLst>
          </p:cNvPr>
          <p:cNvSpPr>
            <a:spLocks noGrp="1"/>
          </p:cNvSpPr>
          <p:nvPr>
            <p:ph idx="1"/>
          </p:nvPr>
        </p:nvSpPr>
        <p:spPr>
          <a:xfrm>
            <a:off x="685801" y="2142067"/>
            <a:ext cx="10131425" cy="4538952"/>
          </a:xfrm>
        </p:spPr>
        <p:txBody>
          <a:bodyPr>
            <a:normAutofit/>
          </a:bodyPr>
          <a:lstStyle/>
          <a:p>
            <a:r>
              <a:rPr lang="it-IT" sz="2400" dirty="0"/>
              <a:t>HP 1: Esplosivo.</a:t>
            </a:r>
          </a:p>
          <a:p>
            <a:r>
              <a:rPr lang="it-IT" sz="2400" dirty="0"/>
              <a:t>HP 2: Comburente.</a:t>
            </a:r>
          </a:p>
          <a:p>
            <a:r>
              <a:rPr lang="it-IT" sz="2400" dirty="0"/>
              <a:t>HP 3: Infiammabile.</a:t>
            </a:r>
          </a:p>
          <a:p>
            <a:r>
              <a:rPr lang="it-IT" sz="2400" dirty="0"/>
              <a:t>HP 4 : Irritante. </a:t>
            </a:r>
          </a:p>
          <a:p>
            <a:r>
              <a:rPr lang="it-IT" sz="2400" dirty="0"/>
              <a:t>HP 5: Tossicità specifica per organi bersaglio (STOT)/Tossicità in caso di aspirazione.</a:t>
            </a:r>
          </a:p>
          <a:p>
            <a:r>
              <a:rPr lang="it-IT" sz="2400" dirty="0"/>
              <a:t>HP 6: Tossicità acuta.</a:t>
            </a:r>
          </a:p>
          <a:p>
            <a:r>
              <a:rPr lang="it-IT" sz="2400" dirty="0"/>
              <a:t>HP 7: Cancerogeno. </a:t>
            </a:r>
          </a:p>
          <a:p>
            <a:endParaRPr lang="it-IT" dirty="0"/>
          </a:p>
        </p:txBody>
      </p:sp>
    </p:spTree>
    <p:extLst>
      <p:ext uri="{BB962C8B-B14F-4D97-AF65-F5344CB8AC3E}">
        <p14:creationId xmlns:p14="http://schemas.microsoft.com/office/powerpoint/2010/main" val="61543216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A37E2-5D5C-D9A4-32EE-27EF01E030C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6F47AF-E9E8-44E7-D24A-B67F5D0048B8}"/>
              </a:ext>
            </a:extLst>
          </p:cNvPr>
          <p:cNvSpPr>
            <a:spLocks noGrp="1"/>
          </p:cNvSpPr>
          <p:nvPr>
            <p:ph type="title"/>
          </p:nvPr>
        </p:nvSpPr>
        <p:spPr>
          <a:xfrm>
            <a:off x="685801" y="176981"/>
            <a:ext cx="10131425" cy="1456267"/>
          </a:xfrm>
        </p:spPr>
        <p:txBody>
          <a:bodyPr>
            <a:normAutofit/>
          </a:bodyPr>
          <a:lstStyle/>
          <a:p>
            <a:r>
              <a:rPr lang="it-IT" sz="7200" b="1" dirty="0">
                <a:solidFill>
                  <a:srgbClr val="FFFF00"/>
                </a:solidFill>
              </a:rPr>
              <a:t>PERICOLI RIFIUTI </a:t>
            </a:r>
          </a:p>
        </p:txBody>
      </p:sp>
      <p:sp>
        <p:nvSpPr>
          <p:cNvPr id="3" name="Segnaposto contenuto 2">
            <a:extLst>
              <a:ext uri="{FF2B5EF4-FFF2-40B4-BE49-F238E27FC236}">
                <a16:creationId xmlns:a16="http://schemas.microsoft.com/office/drawing/2014/main" id="{95583849-E1E0-1C8C-A1A2-2060198C85C4}"/>
              </a:ext>
            </a:extLst>
          </p:cNvPr>
          <p:cNvSpPr>
            <a:spLocks noGrp="1"/>
          </p:cNvSpPr>
          <p:nvPr>
            <p:ph idx="1"/>
          </p:nvPr>
        </p:nvSpPr>
        <p:spPr>
          <a:xfrm>
            <a:off x="685801" y="1755058"/>
            <a:ext cx="10820398" cy="4925961"/>
          </a:xfrm>
        </p:spPr>
        <p:txBody>
          <a:bodyPr>
            <a:normAutofit lnSpcReduction="10000"/>
          </a:bodyPr>
          <a:lstStyle/>
          <a:p>
            <a:r>
              <a:rPr lang="it-IT" sz="2800" dirty="0"/>
              <a:t>HP 8 : Corrosivo. </a:t>
            </a:r>
          </a:p>
          <a:p>
            <a:r>
              <a:rPr lang="it-IT" sz="2800" dirty="0"/>
              <a:t>HP 9 : Infettivo.</a:t>
            </a:r>
          </a:p>
          <a:p>
            <a:r>
              <a:rPr lang="it-IT" sz="2800" dirty="0"/>
              <a:t>HP 10: Tossico per la riproduzione.</a:t>
            </a:r>
          </a:p>
          <a:p>
            <a:r>
              <a:rPr lang="it-IT" sz="2800" dirty="0"/>
              <a:t>HP 11: Mutageno.</a:t>
            </a:r>
          </a:p>
          <a:p>
            <a:r>
              <a:rPr lang="it-IT" sz="2800" dirty="0"/>
              <a:t>HP 12 : Liberazione di gas a tossicità acuta.</a:t>
            </a:r>
          </a:p>
          <a:p>
            <a:r>
              <a:rPr lang="it-IT" sz="2800" dirty="0"/>
              <a:t>HP 13 : Sensibilizzante. </a:t>
            </a:r>
          </a:p>
          <a:p>
            <a:r>
              <a:rPr lang="it-IT" sz="2800" dirty="0"/>
              <a:t>HP 14: </a:t>
            </a:r>
            <a:r>
              <a:rPr lang="it-IT" sz="2800" dirty="0" err="1"/>
              <a:t>Ecotossico</a:t>
            </a:r>
            <a:r>
              <a:rPr lang="it-IT" sz="2800" dirty="0"/>
              <a:t> (vedere </a:t>
            </a:r>
            <a:r>
              <a:rPr lang="it-IT" sz="2800" dirty="0" err="1"/>
              <a:t>reg.UE</a:t>
            </a:r>
            <a:r>
              <a:rPr lang="it-IT" sz="2800" dirty="0"/>
              <a:t> 2017/997)</a:t>
            </a:r>
          </a:p>
          <a:p>
            <a:r>
              <a:rPr lang="it-IT" sz="2800" dirty="0"/>
              <a:t>HP 15: Rifiuto che non possiede direttamente una delle caratteristiche di pericolo summenzionate ma può manifestarla successivamente.</a:t>
            </a:r>
          </a:p>
          <a:p>
            <a:endParaRPr lang="it-IT" dirty="0"/>
          </a:p>
        </p:txBody>
      </p:sp>
    </p:spTree>
    <p:extLst>
      <p:ext uri="{BB962C8B-B14F-4D97-AF65-F5344CB8AC3E}">
        <p14:creationId xmlns:p14="http://schemas.microsoft.com/office/powerpoint/2010/main" val="396206673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D1C373-A8F7-A6D9-CBA8-362287C4F9C7}"/>
              </a:ext>
            </a:extLst>
          </p:cNvPr>
          <p:cNvSpPr>
            <a:spLocks noGrp="1"/>
          </p:cNvSpPr>
          <p:nvPr>
            <p:ph type="title"/>
          </p:nvPr>
        </p:nvSpPr>
        <p:spPr>
          <a:xfrm>
            <a:off x="685801" y="226142"/>
            <a:ext cx="10131425" cy="1456267"/>
          </a:xfrm>
        </p:spPr>
        <p:txBody>
          <a:bodyPr>
            <a:noAutofit/>
          </a:bodyPr>
          <a:lstStyle/>
          <a:p>
            <a:r>
              <a:rPr lang="it-IT" sz="7200" b="1" dirty="0">
                <a:solidFill>
                  <a:srgbClr val="FFFF00"/>
                </a:solidFill>
              </a:rPr>
              <a:t>REGISTRO DI CARICO/SCARICO</a:t>
            </a:r>
          </a:p>
        </p:txBody>
      </p:sp>
      <p:sp>
        <p:nvSpPr>
          <p:cNvPr id="3" name="Segnaposto contenuto 2">
            <a:extLst>
              <a:ext uri="{FF2B5EF4-FFF2-40B4-BE49-F238E27FC236}">
                <a16:creationId xmlns:a16="http://schemas.microsoft.com/office/drawing/2014/main" id="{4158A3AD-9FED-7B80-D904-1665588E5BB6}"/>
              </a:ext>
            </a:extLst>
          </p:cNvPr>
          <p:cNvSpPr>
            <a:spLocks noGrp="1"/>
          </p:cNvSpPr>
          <p:nvPr>
            <p:ph idx="1"/>
          </p:nvPr>
        </p:nvSpPr>
        <p:spPr>
          <a:xfrm>
            <a:off x="685801" y="2142067"/>
            <a:ext cx="10862186" cy="4361972"/>
          </a:xfrm>
        </p:spPr>
        <p:txBody>
          <a:bodyPr/>
          <a:lstStyle/>
          <a:p>
            <a:pPr marL="0" indent="0">
              <a:buNone/>
            </a:pPr>
            <a:r>
              <a:rPr lang="it-IT" sz="2800" dirty="0"/>
              <a:t>Non sono obbligati alla tenuta del registro di carico e scarico:</a:t>
            </a:r>
          </a:p>
          <a:p>
            <a:r>
              <a:rPr lang="it-IT" sz="2800" dirty="0"/>
              <a:t>i produttori iniziali di rifiuti non pericolosi che non hanno più di dieci dipendenti;</a:t>
            </a:r>
          </a:p>
          <a:p>
            <a:r>
              <a:rPr lang="it-IT" sz="2800" dirty="0"/>
              <a:t>i produttori di rifiuti pericolosi diversi da enti e imprese;</a:t>
            </a:r>
          </a:p>
          <a:p>
            <a:r>
              <a:rPr lang="it-IT" sz="2800" dirty="0"/>
              <a:t>gli imprenditori agricoli, produttori iniziali di rifiuti, limitatamente al trasporto dei propri rifiuti ai fini del conferimento degli stessi nell'ambito del circuito organizzato di raccolta organizzato dai consorzi;</a:t>
            </a:r>
          </a:p>
          <a:p>
            <a:endParaRPr lang="it-IT" dirty="0"/>
          </a:p>
        </p:txBody>
      </p:sp>
    </p:spTree>
    <p:extLst>
      <p:ext uri="{BB962C8B-B14F-4D97-AF65-F5344CB8AC3E}">
        <p14:creationId xmlns:p14="http://schemas.microsoft.com/office/powerpoint/2010/main" val="329257728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B117F-02EA-8255-C805-9C4E9912707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10A9FC3-0974-E2F1-9A1C-D99665F3E424}"/>
              </a:ext>
            </a:extLst>
          </p:cNvPr>
          <p:cNvSpPr>
            <a:spLocks noGrp="1"/>
          </p:cNvSpPr>
          <p:nvPr>
            <p:ph type="title"/>
          </p:nvPr>
        </p:nvSpPr>
        <p:spPr>
          <a:xfrm>
            <a:off x="685801" y="226142"/>
            <a:ext cx="10131425" cy="1456267"/>
          </a:xfrm>
        </p:spPr>
        <p:txBody>
          <a:bodyPr>
            <a:noAutofit/>
          </a:bodyPr>
          <a:lstStyle/>
          <a:p>
            <a:r>
              <a:rPr lang="it-IT" sz="7200" b="1" dirty="0">
                <a:solidFill>
                  <a:srgbClr val="FFFF00"/>
                </a:solidFill>
              </a:rPr>
              <a:t>REGISTRO DI CARICO/SCARICO</a:t>
            </a:r>
          </a:p>
        </p:txBody>
      </p:sp>
      <p:sp>
        <p:nvSpPr>
          <p:cNvPr id="3" name="Segnaposto contenuto 2">
            <a:extLst>
              <a:ext uri="{FF2B5EF4-FFF2-40B4-BE49-F238E27FC236}">
                <a16:creationId xmlns:a16="http://schemas.microsoft.com/office/drawing/2014/main" id="{748F9842-C358-6EF8-C81D-34CAC1C63904}"/>
              </a:ext>
            </a:extLst>
          </p:cNvPr>
          <p:cNvSpPr>
            <a:spLocks noGrp="1"/>
          </p:cNvSpPr>
          <p:nvPr>
            <p:ph idx="1"/>
          </p:nvPr>
        </p:nvSpPr>
        <p:spPr>
          <a:xfrm>
            <a:off x="685801" y="2142067"/>
            <a:ext cx="10862186" cy="4361972"/>
          </a:xfrm>
        </p:spPr>
        <p:txBody>
          <a:bodyPr>
            <a:normAutofit fontScale="92500" lnSpcReduction="10000"/>
          </a:bodyPr>
          <a:lstStyle/>
          <a:p>
            <a:r>
              <a:rPr lang="it-IT" sz="3200" dirty="0"/>
              <a:t>i produttori di rifiuti costituiti dal materiale proveniente dalla manutenzione ordinaria </a:t>
            </a:r>
          </a:p>
          <a:p>
            <a:r>
              <a:rPr lang="it-IT" sz="3200" dirty="0"/>
              <a:t>di sistemi di trattamento di acque reflue domestiche;</a:t>
            </a:r>
          </a:p>
          <a:p>
            <a:r>
              <a:rPr lang="it-IT" sz="3200" dirty="0"/>
              <a:t>le imprese che raccolgono e trasportano i propri rifiuti pericolosi;</a:t>
            </a:r>
          </a:p>
          <a:p>
            <a:r>
              <a:rPr lang="it-IT" sz="3200" dirty="0"/>
              <a:t>per le attività di gestione dei rifiuti costituiti da rottami ferrosi e non ferrosi;</a:t>
            </a:r>
          </a:p>
          <a:p>
            <a:r>
              <a:rPr lang="it-IT" sz="3200" dirty="0"/>
              <a:t>Le operazioni di gestione dei centri di raccolta limitatamente ai rifiuti non pericolosi.</a:t>
            </a:r>
          </a:p>
          <a:p>
            <a:endParaRPr lang="it-IT" dirty="0"/>
          </a:p>
        </p:txBody>
      </p:sp>
    </p:spTree>
    <p:extLst>
      <p:ext uri="{BB962C8B-B14F-4D97-AF65-F5344CB8AC3E}">
        <p14:creationId xmlns:p14="http://schemas.microsoft.com/office/powerpoint/2010/main" val="205707430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EF8FCB-9DF2-489D-D5F6-F86CDC69C2D3}"/>
              </a:ext>
            </a:extLst>
          </p:cNvPr>
          <p:cNvSpPr>
            <a:spLocks noGrp="1"/>
          </p:cNvSpPr>
          <p:nvPr>
            <p:ph type="title"/>
          </p:nvPr>
        </p:nvSpPr>
        <p:spPr/>
        <p:txBody>
          <a:bodyPr>
            <a:normAutofit/>
          </a:bodyPr>
          <a:lstStyle/>
          <a:p>
            <a:r>
              <a:rPr lang="it-IT" sz="7200" b="1" dirty="0">
                <a:solidFill>
                  <a:srgbClr val="FFFF00"/>
                </a:solidFill>
              </a:rPr>
              <a:t>FORMULARIO DIGITALE</a:t>
            </a:r>
          </a:p>
        </p:txBody>
      </p:sp>
      <p:sp>
        <p:nvSpPr>
          <p:cNvPr id="3" name="Segnaposto contenuto 2">
            <a:extLst>
              <a:ext uri="{FF2B5EF4-FFF2-40B4-BE49-F238E27FC236}">
                <a16:creationId xmlns:a16="http://schemas.microsoft.com/office/drawing/2014/main" id="{DFC5E4D1-8BD2-EF66-A146-1790C33C8A5B}"/>
              </a:ext>
            </a:extLst>
          </p:cNvPr>
          <p:cNvSpPr>
            <a:spLocks noGrp="1"/>
          </p:cNvSpPr>
          <p:nvPr>
            <p:ph idx="1"/>
          </p:nvPr>
        </p:nvSpPr>
        <p:spPr/>
        <p:txBody>
          <a:bodyPr/>
          <a:lstStyle/>
          <a:p>
            <a:pPr marL="0" indent="0">
              <a:buNone/>
            </a:pPr>
            <a:r>
              <a:rPr lang="it-IT" sz="3200" dirty="0"/>
              <a:t>NON E’ OBBLIGATORIO:</a:t>
            </a:r>
          </a:p>
          <a:p>
            <a:r>
              <a:rPr lang="it-IT" sz="3200" dirty="0"/>
              <a:t>il trasporto di rifiuti urbani deve essere effettuato nel territorio del comune o dei  Comuni per i quali il servizio medesimo è gestito;</a:t>
            </a:r>
          </a:p>
          <a:p>
            <a:endParaRPr lang="it-IT" dirty="0"/>
          </a:p>
        </p:txBody>
      </p:sp>
    </p:spTree>
    <p:extLst>
      <p:ext uri="{BB962C8B-B14F-4D97-AF65-F5344CB8AC3E}">
        <p14:creationId xmlns:p14="http://schemas.microsoft.com/office/powerpoint/2010/main" val="205330172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00629-F212-37DC-4093-06EF6055B08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478AFE-A41B-790A-D0A2-8825245B144F}"/>
              </a:ext>
            </a:extLst>
          </p:cNvPr>
          <p:cNvSpPr>
            <a:spLocks noGrp="1"/>
          </p:cNvSpPr>
          <p:nvPr>
            <p:ph type="title"/>
          </p:nvPr>
        </p:nvSpPr>
        <p:spPr>
          <a:xfrm>
            <a:off x="700550" y="108155"/>
            <a:ext cx="10131425" cy="1456267"/>
          </a:xfrm>
        </p:spPr>
        <p:txBody>
          <a:bodyPr>
            <a:normAutofit/>
          </a:bodyPr>
          <a:lstStyle/>
          <a:p>
            <a:r>
              <a:rPr lang="it-IT" sz="7200" b="1" dirty="0">
                <a:solidFill>
                  <a:srgbClr val="FFFF00"/>
                </a:solidFill>
              </a:rPr>
              <a:t>FORMULARIO DIGITALE</a:t>
            </a:r>
          </a:p>
        </p:txBody>
      </p:sp>
      <p:sp>
        <p:nvSpPr>
          <p:cNvPr id="3" name="Segnaposto contenuto 2">
            <a:extLst>
              <a:ext uri="{FF2B5EF4-FFF2-40B4-BE49-F238E27FC236}">
                <a16:creationId xmlns:a16="http://schemas.microsoft.com/office/drawing/2014/main" id="{DD648DD7-E41E-0265-255F-DC8A3BF879F1}"/>
              </a:ext>
            </a:extLst>
          </p:cNvPr>
          <p:cNvSpPr>
            <a:spLocks noGrp="1"/>
          </p:cNvSpPr>
          <p:nvPr>
            <p:ph idx="1"/>
          </p:nvPr>
        </p:nvSpPr>
        <p:spPr>
          <a:xfrm>
            <a:off x="471948" y="1415845"/>
            <a:ext cx="11297265" cy="5043949"/>
          </a:xfrm>
        </p:spPr>
        <p:txBody>
          <a:bodyPr>
            <a:normAutofit fontScale="47500" lnSpcReduction="20000"/>
          </a:bodyPr>
          <a:lstStyle/>
          <a:p>
            <a:r>
              <a:rPr lang="it-IT" sz="5100" dirty="0"/>
              <a:t>trasporti di rifiuti speciali non pericolosi, effettuati dal produttore dei rifiuti stessi in modo occasionale e saltuario. Sono considerati occasionali e saltuari i trasporti effettuati per non più di 5 volte l'anno, che non eccedano la quantità giornaliera di 30 chilogrammi o di 30 litri;</a:t>
            </a:r>
          </a:p>
          <a:p>
            <a:r>
              <a:rPr lang="it-IT" sz="5100" dirty="0"/>
              <a:t>trasporto di rifiuti speciali da attività agricole, agro-industriali, da silvicoltura e dalla pesca, effettuato dal produttore in modo occasionale e saltuario (n°5 volte all'anno 30Kg/L al giorno), per il conferimento al gestore del servizio pubblico di raccolta, ovvero al circuito organizzato di raccolta con i quali sia stata stipulata apposita convenzione;</a:t>
            </a:r>
          </a:p>
          <a:p>
            <a:r>
              <a:rPr lang="it-IT" sz="5100" dirty="0"/>
              <a:t>movimentazione dei rifiuti da assistenza sanitaria domiciliare dal luogo dell'intervento</a:t>
            </a:r>
          </a:p>
          <a:p>
            <a:pPr marL="0" indent="0">
              <a:buNone/>
            </a:pPr>
            <a:r>
              <a:rPr lang="it-IT" sz="5100" dirty="0"/>
              <a:t>     fino alla sede di chi lo ha svolto;</a:t>
            </a:r>
          </a:p>
          <a:p>
            <a:r>
              <a:rPr lang="it-IT" sz="5100" dirty="0"/>
              <a:t>movimentazione dei rifiuti esclusivamente all'interno di aree private;</a:t>
            </a:r>
          </a:p>
          <a:p>
            <a:r>
              <a:rPr lang="it-IT" sz="5100" dirty="0"/>
              <a:t>movimentazione dei rifiuti tra fondi appartenenti alla medesima azienda agricola</a:t>
            </a:r>
          </a:p>
          <a:p>
            <a:endParaRPr lang="it-IT" sz="5100" dirty="0"/>
          </a:p>
          <a:p>
            <a:endParaRPr lang="it-IT" dirty="0"/>
          </a:p>
        </p:txBody>
      </p:sp>
    </p:spTree>
    <p:extLst>
      <p:ext uri="{BB962C8B-B14F-4D97-AF65-F5344CB8AC3E}">
        <p14:creationId xmlns:p14="http://schemas.microsoft.com/office/powerpoint/2010/main" val="209690824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0A1216-E6D1-56A1-10F6-514B67A99F19}"/>
              </a:ext>
            </a:extLst>
          </p:cNvPr>
          <p:cNvSpPr>
            <a:spLocks noGrp="1"/>
          </p:cNvSpPr>
          <p:nvPr>
            <p:ph type="title"/>
          </p:nvPr>
        </p:nvSpPr>
        <p:spPr>
          <a:xfrm>
            <a:off x="838201" y="0"/>
            <a:ext cx="10131425" cy="1456267"/>
          </a:xfrm>
        </p:spPr>
        <p:txBody>
          <a:bodyPr>
            <a:normAutofit/>
          </a:bodyPr>
          <a:lstStyle/>
          <a:p>
            <a:r>
              <a:rPr lang="it-IT" sz="7200" b="1" dirty="0">
                <a:solidFill>
                  <a:srgbClr val="FFFF00"/>
                </a:solidFill>
                <a:latin typeface="+mn-lt"/>
              </a:rPr>
              <a:t>NUMERO CINGHIE</a:t>
            </a:r>
          </a:p>
        </p:txBody>
      </p:sp>
      <p:pic>
        <p:nvPicPr>
          <p:cNvPr id="5" name="Segnaposto contenuto 4">
            <a:extLst>
              <a:ext uri="{FF2B5EF4-FFF2-40B4-BE49-F238E27FC236}">
                <a16:creationId xmlns:a16="http://schemas.microsoft.com/office/drawing/2014/main" id="{DD6458D9-7F66-5827-7CAA-3FFFD8F6BE17}"/>
              </a:ext>
            </a:extLst>
          </p:cNvPr>
          <p:cNvPicPr>
            <a:picLocks noGrp="1" noChangeAspect="1"/>
          </p:cNvPicPr>
          <p:nvPr>
            <p:ph idx="1"/>
          </p:nvPr>
        </p:nvPicPr>
        <p:blipFill>
          <a:blip r:embed="rId2"/>
          <a:stretch>
            <a:fillRect/>
          </a:stretch>
        </p:blipFill>
        <p:spPr>
          <a:xfrm>
            <a:off x="1067284" y="1227666"/>
            <a:ext cx="7181366" cy="5505715"/>
          </a:xfrm>
          <a:prstGeom prst="rect">
            <a:avLst/>
          </a:prstGeom>
        </p:spPr>
      </p:pic>
    </p:spTree>
    <p:extLst>
      <p:ext uri="{BB962C8B-B14F-4D97-AF65-F5344CB8AC3E}">
        <p14:creationId xmlns:p14="http://schemas.microsoft.com/office/powerpoint/2010/main" val="37450098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Celestiale</Template>
  <TotalTime>688</TotalTime>
  <Words>12845</Words>
  <Application>Microsoft Macintosh PowerPoint</Application>
  <PresentationFormat>Widescreen</PresentationFormat>
  <Paragraphs>885</Paragraphs>
  <Slides>215</Slides>
  <Notes>1</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215</vt:i4>
      </vt:variant>
    </vt:vector>
  </HeadingPairs>
  <TitlesOfParts>
    <vt:vector size="225" baseType="lpstr">
      <vt:lpstr>AcuminVariableConcept</vt:lpstr>
      <vt:lpstr>Al Nile</vt:lpstr>
      <vt:lpstr>Arial</vt:lpstr>
      <vt:lpstr>Calibri</vt:lpstr>
      <vt:lpstr>Calibri Light</vt:lpstr>
      <vt:lpstr>Cooper Black</vt:lpstr>
      <vt:lpstr>Helvetica</vt:lpstr>
      <vt:lpstr>Symbol</vt:lpstr>
      <vt:lpstr>Wingdings</vt:lpstr>
      <vt:lpstr>Celestiale</vt:lpstr>
      <vt:lpstr>Presentazione standard di PowerPoint</vt:lpstr>
      <vt:lpstr>ESENTI CQC</vt:lpstr>
      <vt:lpstr>ESENTI CQC</vt:lpstr>
      <vt:lpstr>ESENTI CQC</vt:lpstr>
      <vt:lpstr>ESENTI CQC</vt:lpstr>
      <vt:lpstr>ESENTI CQC</vt:lpstr>
      <vt:lpstr>ESENTI CQC</vt:lpstr>
      <vt:lpstr>RILASCIO CQC</vt:lpstr>
      <vt:lpstr>PATENTE A</vt:lpstr>
      <vt:lpstr>PATENTE B</vt:lpstr>
      <vt:lpstr>PATENTE B</vt:lpstr>
      <vt:lpstr>PATENTE BE</vt:lpstr>
      <vt:lpstr>PATENTE C1</vt:lpstr>
      <vt:lpstr>PATENTE C1E</vt:lpstr>
      <vt:lpstr>PATENTE C </vt:lpstr>
      <vt:lpstr>PATENTE CE</vt:lpstr>
      <vt:lpstr>PATENTE D1</vt:lpstr>
      <vt:lpstr>PATENTE D1e</vt:lpstr>
      <vt:lpstr>PATENTE D</vt:lpstr>
      <vt:lpstr>PATENTE De</vt:lpstr>
      <vt:lpstr>CODICI SULLA PATENTE</vt:lpstr>
      <vt:lpstr>Presentazione standard di PowerPoint</vt:lpstr>
      <vt:lpstr>Presentazione standard di PowerPoint</vt:lpstr>
      <vt:lpstr>CONVERSIONE PATENTE EXTRA-UE</vt:lpstr>
      <vt:lpstr>RESPONSABILITA’</vt:lpstr>
      <vt:lpstr>SANZIONI </vt:lpstr>
      <vt:lpstr>ESCLUSIONI RESPONSABILITA’ </vt:lpstr>
      <vt:lpstr>SCONTO DEL 30%</vt:lpstr>
      <vt:lpstr>NOTTURNA </vt:lpstr>
      <vt:lpstr>PAGAMENTO DIRETTO</vt:lpstr>
      <vt:lpstr>Notifica </vt:lpstr>
      <vt:lpstr>Notifica </vt:lpstr>
      <vt:lpstr>MODALITA’ NOTIFICA</vt:lpstr>
      <vt:lpstr>MODALITA’ NOTIFICA</vt:lpstr>
      <vt:lpstr>MODALITA’ NOTIFICA</vt:lpstr>
      <vt:lpstr>ACCERTAMENTO DA REMOTO</vt:lpstr>
      <vt:lpstr>ACCERTAMENTO DA REMOTO</vt:lpstr>
      <vt:lpstr>ACCERTAMENTO DA REMOTO</vt:lpstr>
      <vt:lpstr>ACCERTAMENTO DA REMOTO</vt:lpstr>
      <vt:lpstr>ACCERTAMENTO DA REMOTO</vt:lpstr>
      <vt:lpstr>ACCERTAMENTO DA REMOTO</vt:lpstr>
      <vt:lpstr>OBBLIGATO IN SOLIDO</vt:lpstr>
      <vt:lpstr>RICORSO PREFETTURA</vt:lpstr>
      <vt:lpstr>RICORSO PREFETTURA</vt:lpstr>
      <vt:lpstr>SOSPENSIONE PATENTE</vt:lpstr>
      <vt:lpstr>REVOCA PATENTE</vt:lpstr>
      <vt:lpstr>REVOCA PATENTE</vt:lpstr>
      <vt:lpstr>Esempi di SANZIONI</vt:lpstr>
      <vt:lpstr>Uso cellulare</vt:lpstr>
      <vt:lpstr>Uso cellulare</vt:lpstr>
      <vt:lpstr>CINTURA </vt:lpstr>
      <vt:lpstr>SEMAFORO ROSSO</vt:lpstr>
      <vt:lpstr>DROGA </vt:lpstr>
      <vt:lpstr>DROGA </vt:lpstr>
      <vt:lpstr>ALCOL </vt:lpstr>
      <vt:lpstr>ALCOL </vt:lpstr>
      <vt:lpstr>ALCOL </vt:lpstr>
      <vt:lpstr>ALCOL </vt:lpstr>
      <vt:lpstr>ALCOL </vt:lpstr>
      <vt:lpstr>Omicidio stradale</vt:lpstr>
      <vt:lpstr>Omicidio stradale</vt:lpstr>
      <vt:lpstr>Omicidio stradale</vt:lpstr>
      <vt:lpstr>Omicidio stradale</vt:lpstr>
      <vt:lpstr>PUNTI CQC</vt:lpstr>
      <vt:lpstr>Esenti tachigrafo</vt:lpstr>
      <vt:lpstr>Esenti tachigrafo</vt:lpstr>
      <vt:lpstr>Esenti tachigrafo</vt:lpstr>
      <vt:lpstr>Esenti tachigrafo</vt:lpstr>
      <vt:lpstr>Esenti tachigrafo</vt:lpstr>
      <vt:lpstr>Esenti tachigrafo</vt:lpstr>
      <vt:lpstr>Esenti tachigrafo-italia</vt:lpstr>
      <vt:lpstr>Esenti tachigrafo-italia</vt:lpstr>
      <vt:lpstr>Esenti tachigrafo-italia</vt:lpstr>
      <vt:lpstr>Esenti tachigrafo-italia</vt:lpstr>
      <vt:lpstr>Esenti tachigrafo-italia</vt:lpstr>
      <vt:lpstr>Ore di guida</vt:lpstr>
      <vt:lpstr>DEROGA  guida</vt:lpstr>
      <vt:lpstr>DEROGA  guida</vt:lpstr>
      <vt:lpstr>PAUSA</vt:lpstr>
      <vt:lpstr>GUIDA SETTIMANALE E BISETTIMANALE</vt:lpstr>
      <vt:lpstr>RIPOSO GIORNALIERO</vt:lpstr>
      <vt:lpstr>Deroga per ncc</vt:lpstr>
      <vt:lpstr>RIPOSO SETTIMANALE</vt:lpstr>
      <vt:lpstr>DEROGA NCC</vt:lpstr>
      <vt:lpstr>DEROGA MERCI INTERNAZIONALE</vt:lpstr>
      <vt:lpstr>MULTIPRESENZA</vt:lpstr>
      <vt:lpstr>PAUSA  DOPO 6 ORE </vt:lpstr>
      <vt:lpstr>NOTTURNA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LICENZA COMUNITARIA</vt:lpstr>
      <vt:lpstr>DEROGHE BLOCCO CIRCOLAZIONE MERCI</vt:lpstr>
      <vt:lpstr>DEROGHE BLOCCO CIRCOLAZIONE MERCI</vt:lpstr>
      <vt:lpstr>DEROGHE BLOCCO CIRCOLAZIONE MERCI</vt:lpstr>
      <vt:lpstr>DEROGHE BLOCCO CIRCOLAZIONE MERCI</vt:lpstr>
      <vt:lpstr>TRASPORTI ECCEZIONALI</vt:lpstr>
      <vt:lpstr>TRASPORTO ECCEZIONALE</vt:lpstr>
      <vt:lpstr>TRASPORTO ECCEZIONALE</vt:lpstr>
      <vt:lpstr>TRASPORTO ECCEZIONALE</vt:lpstr>
      <vt:lpstr>TRASPORTO ECCEZIONALE</vt:lpstr>
      <vt:lpstr>TRASPORTO ECCEZIONALE</vt:lpstr>
      <vt:lpstr>ECCEZIONALE PER MASSA</vt:lpstr>
      <vt:lpstr>ECCEZIONALE PER MASSA</vt:lpstr>
      <vt:lpstr>ECCEZIONALE PER MASSA</vt:lpstr>
      <vt:lpstr>ECCEZIONALE PER MASSA</vt:lpstr>
      <vt:lpstr>AUTORIZZAZIONE SINGOLA</vt:lpstr>
      <vt:lpstr>AUTORIZZAZIONE MULTIPLA</vt:lpstr>
      <vt:lpstr>AUTORIZZAZIONE PERIODICA</vt:lpstr>
      <vt:lpstr>AUTORIZZAZIONE PERIODICA</vt:lpstr>
      <vt:lpstr>AUTORIZZAZIONE PERIODICA</vt:lpstr>
      <vt:lpstr>AUTORIZZAZIONE PERIODICA</vt:lpstr>
      <vt:lpstr>Presentazione standard di PowerPoint</vt:lpstr>
      <vt:lpstr>SEGNALAZIONE TRASPORTI ECCEZIONALI </vt:lpstr>
      <vt:lpstr>SEGNALAZIONE TRASPORTI ECCEZIONALI </vt:lpstr>
      <vt:lpstr>Trasporto atp</vt:lpstr>
      <vt:lpstr>Trasporto atp</vt:lpstr>
      <vt:lpstr>FRIGO</vt:lpstr>
      <vt:lpstr>TRASPORTO ANIMALI VIVI </vt:lpstr>
      <vt:lpstr>PATENTINO </vt:lpstr>
      <vt:lpstr>DURATA VIAGGIO </vt:lpstr>
      <vt:lpstr>CARICO MASSIMO </vt:lpstr>
      <vt:lpstr>AUTORIZZAZIONE</vt:lpstr>
      <vt:lpstr>CONTO PROPRIO</vt:lpstr>
      <vt:lpstr>CODICE ATTIVITA’ ECONOMICA</vt:lpstr>
      <vt:lpstr>CODICE COSE</vt:lpstr>
      <vt:lpstr>CONTO PROPRIO</vt:lpstr>
      <vt:lpstr>CONTO PROPRIO</vt:lpstr>
      <vt:lpstr>CONTO PROPRIO</vt:lpstr>
      <vt:lpstr>CONTO PROPRIO</vt:lpstr>
      <vt:lpstr>CONTO PROPRIO</vt:lpstr>
      <vt:lpstr>ADR NEL CONTO PROPRIO</vt:lpstr>
      <vt:lpstr>CHI PUO’ GUIDARE ?</vt:lpstr>
      <vt:lpstr>SANZIONI</vt:lpstr>
      <vt:lpstr>SANZIONI</vt:lpstr>
      <vt:lpstr>TRASPORTO RIFIUTI</vt:lpstr>
      <vt:lpstr>DOCUMENTI RIFIUTI </vt:lpstr>
      <vt:lpstr>CER/EER</vt:lpstr>
      <vt:lpstr>PERICOLI RIFIUTI </vt:lpstr>
      <vt:lpstr>PERICOLI RIFIUTI </vt:lpstr>
      <vt:lpstr>REGISTRO DI CARICO/SCARICO</vt:lpstr>
      <vt:lpstr>REGISTRO DI CARICO/SCARICO</vt:lpstr>
      <vt:lpstr>FORMULARIO DIGITALE</vt:lpstr>
      <vt:lpstr>FORMULARIO DIGITALE</vt:lpstr>
      <vt:lpstr>NUMERO CINGHIE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ADRCORSI ADRCORSI</cp:lastModifiedBy>
  <cp:revision>91</cp:revision>
  <dcterms:created xsi:type="dcterms:W3CDTF">2026-10-02T08:10:40Z</dcterms:created>
  <dcterms:modified xsi:type="dcterms:W3CDTF">2026-10-24T12:26:20Z</dcterms:modified>
</cp:coreProperties>
</file>